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slide+xml" PartName="/ppt/slides/slide27.xml"/>
  <Override ContentType="application/vnd.openxmlformats-officedocument.presentationml.slide+xml" PartName="/ppt/slides/slide28.xml"/>
  <Override ContentType="application/vnd.openxmlformats-officedocument.presentationml.slide+xml" PartName="/ppt/slides/slide29.xml"/>
  <Override ContentType="application/vnd.openxmlformats-officedocument.presentationml.slide+xml" PartName="/ppt/slides/slide30.xml"/>
  <Override ContentType="application/vnd.openxmlformats-officedocument.presentationml.slide+xml" PartName="/ppt/slides/slide31.xml"/>
  <Override ContentType="application/vnd.openxmlformats-officedocument.presentationml.slide+xml" PartName="/ppt/slides/slide32.xml"/>
  <Override ContentType="application/vnd.openxmlformats-officedocument.presentationml.slide+xml" PartName="/ppt/slides/slide33.xml"/>
  <Override ContentType="application/vnd.openxmlformats-officedocument.presentationml.slide+xml" PartName="/ppt/slides/slide34.xml"/>
  <Override ContentType="application/vnd.openxmlformats-officedocument.presentationml.slide+xml" PartName="/ppt/slides/slide35.xml"/>
  <Override ContentType="application/vnd.openxmlformats-officedocument.presentationml.slide+xml" PartName="/ppt/slides/slide36.xml"/>
  <Override ContentType="application/vnd.openxmlformats-officedocument.presentationml.slide+xml" PartName="/ppt/slides/slide37.xml"/>
  <Override ContentType="application/vnd.openxmlformats-officedocument.presentationml.slide+xml" PartName="/ppt/slides/slide38.xml"/>
  <Override ContentType="application/vnd.openxmlformats-officedocument.presentationml.slide+xml" PartName="/ppt/slides/slide39.xml"/>
  <Override ContentType="application/vnd.openxmlformats-officedocument.presentationml.slide+xml" PartName="/ppt/slides/slide40.xml"/>
  <Override ContentType="application/vnd.openxmlformats-officedocument.presentationml.slide+xml" PartName="/ppt/slides/slide41.xml"/>
  <Override ContentType="application/vnd.openxmlformats-officedocument.presentationml.slide+xml" PartName="/ppt/slides/slide42.xml"/>
  <Override ContentType="application/vnd.openxmlformats-officedocument.presentationml.slide+xml" PartName="/ppt/slides/slide43.xml"/>
  <Override ContentType="application/vnd.openxmlformats-officedocument.presentationml.slide+xml" PartName="/ppt/slides/slide44.xml"/>
  <Override ContentType="application/vnd.openxmlformats-officedocument.presentationml.slide+xml" PartName="/ppt/slides/slide45.xml"/>
  <Override ContentType="application/vnd.openxmlformats-officedocument.presentationml.slide+xml" PartName="/ppt/slides/slide46.xml"/>
  <Override ContentType="application/vnd.openxmlformats-officedocument.presentationml.slide+xml" PartName="/ppt/slides/slide47.xml"/>
  <Override ContentType="application/vnd.openxmlformats-officedocument.presentationml.slide+xml" PartName="/ppt/slides/slide48.xml"/>
  <Override ContentType="application/vnd.openxmlformats-officedocument.presentationml.slide+xml" PartName="/ppt/slides/slide49.xml"/>
  <Override ContentType="application/vnd.openxmlformats-officedocument.presentationml.slide+xml" PartName="/ppt/slides/slide50.xml"/>
  <Override ContentType="application/vnd.openxmlformats-officedocument.presentationml.slide+xml" PartName="/ppt/slides/slide51.xml"/>
  <Override ContentType="application/vnd.openxmlformats-officedocument.presentationml.slide+xml" PartName="/ppt/slides/slide52.xml"/>
  <Override ContentType="application/vnd.openxmlformats-officedocument.presentationml.slide+xml" PartName="/ppt/slides/slide53.xml"/>
  <Override ContentType="application/vnd.openxmlformats-officedocument.presentationml.slide+xml" PartName="/ppt/slides/slide54.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
    <p:sldId id="257" r:id="rId7"/>
    <p:sldId id="258" r:id="rId8"/>
    <p:sldId id="259" r:id="rId9"/>
    <p:sldId id="260" r:id="rId10"/>
    <p:sldId id="261" r:id="rId11"/>
    <p:sldId id="262" r:id="rId12"/>
    <p:sldId id="263" r:id="rId13"/>
    <p:sldId id="264" r:id="rId14"/>
    <p:sldId id="265" r:id="rId15"/>
    <p:sldId id="266" r:id="rId16"/>
    <p:sldId id="267" r:id="rId17"/>
    <p:sldId id="268" r:id="rId18"/>
    <p:sldId id="269" r:id="rId19"/>
    <p:sldId id="270" r:id="rId20"/>
    <p:sldId id="271" r:id="rId21"/>
    <p:sldId id="272" r:id="rId22"/>
    <p:sldId id="273" r:id="rId23"/>
    <p:sldId id="274" r:id="rId24"/>
    <p:sldId id="275" r:id="rId25"/>
    <p:sldId id="276" r:id="rId26"/>
    <p:sldId id="277" r:id="rId27"/>
    <p:sldId id="278" r:id="rId28"/>
    <p:sldId id="279" r:id="rId29"/>
    <p:sldId id="280"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Lst>
  <p:sldSz cx="18288000" cy="10287000"/>
  <p:notesSz cx="6858000" cy="9144000"/>
  <p:embeddedFontLst>
    <p:embeddedFont>
      <p:font typeface="Poppins Bold" charset="1" panose="00000800000000000000"/>
      <p:regular r:id="rId60"/>
    </p:embeddedFont>
    <p:embeddedFont>
      <p:font typeface="Poppins" charset="1" panose="00000500000000000000"/>
      <p:regular r:id="rId61"/>
    </p:embeddedFont>
    <p:embeddedFont>
      <p:font typeface="Open Sans" charset="1" panose="020B0606030504020204"/>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slides/slide5.xml" Type="http://schemas.openxmlformats.org/officeDocument/2006/relationships/slide"/><Relationship Id="rId11" Target="slides/slide6.xml" Type="http://schemas.openxmlformats.org/officeDocument/2006/relationships/slide"/><Relationship Id="rId12" Target="slides/slide7.xml" Type="http://schemas.openxmlformats.org/officeDocument/2006/relationships/slide"/><Relationship Id="rId13" Target="slides/slide8.xml" Type="http://schemas.openxmlformats.org/officeDocument/2006/relationships/slide"/><Relationship Id="rId14" Target="slides/slide9.xml" Type="http://schemas.openxmlformats.org/officeDocument/2006/relationships/slide"/><Relationship Id="rId15" Target="slides/slide10.xml" Type="http://schemas.openxmlformats.org/officeDocument/2006/relationships/slide"/><Relationship Id="rId16" Target="slides/slide11.xml" Type="http://schemas.openxmlformats.org/officeDocument/2006/relationships/slide"/><Relationship Id="rId17" Target="slides/slide12.xml" Type="http://schemas.openxmlformats.org/officeDocument/2006/relationships/slide"/><Relationship Id="rId18" Target="slides/slide13.xml" Type="http://schemas.openxmlformats.org/officeDocument/2006/relationships/slide"/><Relationship Id="rId19" Target="slides/slide14.xml" Type="http://schemas.openxmlformats.org/officeDocument/2006/relationships/slide"/><Relationship Id="rId2" Target="presProps.xml" Type="http://schemas.openxmlformats.org/officeDocument/2006/relationships/presProps"/><Relationship Id="rId20" Target="slides/slide15.xml" Type="http://schemas.openxmlformats.org/officeDocument/2006/relationships/slide"/><Relationship Id="rId21" Target="slides/slide16.xml" Type="http://schemas.openxmlformats.org/officeDocument/2006/relationships/slide"/><Relationship Id="rId22" Target="slides/slide17.xml" Type="http://schemas.openxmlformats.org/officeDocument/2006/relationships/slide"/><Relationship Id="rId23" Target="slides/slide18.xml" Type="http://schemas.openxmlformats.org/officeDocument/2006/relationships/slide"/><Relationship Id="rId24" Target="slides/slide19.xml" Type="http://schemas.openxmlformats.org/officeDocument/2006/relationships/slide"/><Relationship Id="rId25" Target="slides/slide20.xml" Type="http://schemas.openxmlformats.org/officeDocument/2006/relationships/slide"/><Relationship Id="rId26" Target="slides/slide21.xml" Type="http://schemas.openxmlformats.org/officeDocument/2006/relationships/slide"/><Relationship Id="rId27" Target="slides/slide22.xml" Type="http://schemas.openxmlformats.org/officeDocument/2006/relationships/slide"/><Relationship Id="rId28" Target="slides/slide23.xml" Type="http://schemas.openxmlformats.org/officeDocument/2006/relationships/slide"/><Relationship Id="rId29" Target="slides/slide24.xml" Type="http://schemas.openxmlformats.org/officeDocument/2006/relationships/slide"/><Relationship Id="rId3" Target="viewProps.xml" Type="http://schemas.openxmlformats.org/officeDocument/2006/relationships/viewProps"/><Relationship Id="rId30" Target="slides/slide25.xml" Type="http://schemas.openxmlformats.org/officeDocument/2006/relationships/slide"/><Relationship Id="rId31" Target="slides/slide26.xml" Type="http://schemas.openxmlformats.org/officeDocument/2006/relationships/slide"/><Relationship Id="rId32" Target="slides/slide27.xml" Type="http://schemas.openxmlformats.org/officeDocument/2006/relationships/slide"/><Relationship Id="rId33" Target="slides/slide28.xml" Type="http://schemas.openxmlformats.org/officeDocument/2006/relationships/slide"/><Relationship Id="rId34" Target="slides/slide29.xml" Type="http://schemas.openxmlformats.org/officeDocument/2006/relationships/slide"/><Relationship Id="rId35" Target="slides/slide30.xml" Type="http://schemas.openxmlformats.org/officeDocument/2006/relationships/slide"/><Relationship Id="rId36" Target="slides/slide31.xml" Type="http://schemas.openxmlformats.org/officeDocument/2006/relationships/slide"/><Relationship Id="rId37" Target="slides/slide32.xml" Type="http://schemas.openxmlformats.org/officeDocument/2006/relationships/slide"/><Relationship Id="rId38" Target="slides/slide33.xml" Type="http://schemas.openxmlformats.org/officeDocument/2006/relationships/slide"/><Relationship Id="rId39" Target="slides/slide34.xml" Type="http://schemas.openxmlformats.org/officeDocument/2006/relationships/slide"/><Relationship Id="rId4" Target="theme/theme1.xml" Type="http://schemas.openxmlformats.org/officeDocument/2006/relationships/theme"/><Relationship Id="rId40" Target="slides/slide35.xml" Type="http://schemas.openxmlformats.org/officeDocument/2006/relationships/slide"/><Relationship Id="rId41" Target="slides/slide36.xml" Type="http://schemas.openxmlformats.org/officeDocument/2006/relationships/slide"/><Relationship Id="rId42" Target="slides/slide37.xml" Type="http://schemas.openxmlformats.org/officeDocument/2006/relationships/slide"/><Relationship Id="rId43" Target="slides/slide38.xml" Type="http://schemas.openxmlformats.org/officeDocument/2006/relationships/slide"/><Relationship Id="rId44" Target="slides/slide39.xml" Type="http://schemas.openxmlformats.org/officeDocument/2006/relationships/slide"/><Relationship Id="rId45" Target="slides/slide40.xml" Type="http://schemas.openxmlformats.org/officeDocument/2006/relationships/slide"/><Relationship Id="rId46" Target="slides/slide41.xml" Type="http://schemas.openxmlformats.org/officeDocument/2006/relationships/slide"/><Relationship Id="rId47" Target="slides/slide42.xml" Type="http://schemas.openxmlformats.org/officeDocument/2006/relationships/slide"/><Relationship Id="rId48" Target="slides/slide43.xml" Type="http://schemas.openxmlformats.org/officeDocument/2006/relationships/slide"/><Relationship Id="rId49" Target="slides/slide44.xml" Type="http://schemas.openxmlformats.org/officeDocument/2006/relationships/slide"/><Relationship Id="rId5" Target="tableStyles.xml" Type="http://schemas.openxmlformats.org/officeDocument/2006/relationships/tableStyles"/><Relationship Id="rId50" Target="slides/slide45.xml" Type="http://schemas.openxmlformats.org/officeDocument/2006/relationships/slide"/><Relationship Id="rId51" Target="slides/slide46.xml" Type="http://schemas.openxmlformats.org/officeDocument/2006/relationships/slide"/><Relationship Id="rId52" Target="slides/slide47.xml" Type="http://schemas.openxmlformats.org/officeDocument/2006/relationships/slide"/><Relationship Id="rId53" Target="slides/slide48.xml" Type="http://schemas.openxmlformats.org/officeDocument/2006/relationships/slide"/><Relationship Id="rId54" Target="slides/slide49.xml" Type="http://schemas.openxmlformats.org/officeDocument/2006/relationships/slide"/><Relationship Id="rId55" Target="slides/slide50.xml" Type="http://schemas.openxmlformats.org/officeDocument/2006/relationships/slide"/><Relationship Id="rId56" Target="slides/slide51.xml" Type="http://schemas.openxmlformats.org/officeDocument/2006/relationships/slide"/><Relationship Id="rId57" Target="slides/slide52.xml" Type="http://schemas.openxmlformats.org/officeDocument/2006/relationships/slide"/><Relationship Id="rId58" Target="slides/slide53.xml" Type="http://schemas.openxmlformats.org/officeDocument/2006/relationships/slide"/><Relationship Id="rId59" Target="slides/slide54.xml" Type="http://schemas.openxmlformats.org/officeDocument/2006/relationships/slide"/><Relationship Id="rId6" Target="slides/slide1.xml" Type="http://schemas.openxmlformats.org/officeDocument/2006/relationships/slide"/><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7" Target="slides/slide2.xml" Type="http://schemas.openxmlformats.org/officeDocument/2006/relationships/slide"/><Relationship Id="rId8" Target="slides/slide3.xml" Type="http://schemas.openxmlformats.org/officeDocument/2006/relationships/slide"/><Relationship Id="rId9" Target="slides/slide4.xml" Type="http://schemas.openxmlformats.org/officeDocument/2006/relationships/slide"/></Relationship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5.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6.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7.pn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8.pn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9.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0.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1.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2.pn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3.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jpe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4.pn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5.pn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6.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7.pn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8.pn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39.pn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0.png" Type="http://schemas.openxmlformats.org/officeDocument/2006/relationships/image"/></Relationships>
</file>

<file path=ppt/slides/_rels/slide2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1.png" Type="http://schemas.openxmlformats.org/officeDocument/2006/relationships/image"/></Relationships>
</file>

<file path=ppt/slides/_rels/slide2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2.png" Type="http://schemas.openxmlformats.org/officeDocument/2006/relationships/image"/></Relationships>
</file>

<file path=ppt/slides/_rels/slide2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3.pn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jpeg" Type="http://schemas.openxmlformats.org/officeDocument/2006/relationships/image"/></Relationships>
</file>

<file path=ppt/slides/_rels/slide3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4.png" Type="http://schemas.openxmlformats.org/officeDocument/2006/relationships/image"/></Relationships>
</file>

<file path=ppt/slides/_rels/slide3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5.png" Type="http://schemas.openxmlformats.org/officeDocument/2006/relationships/image"/></Relationships>
</file>

<file path=ppt/slides/_rels/slide3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6.png" Type="http://schemas.openxmlformats.org/officeDocument/2006/relationships/image"/></Relationships>
</file>

<file path=ppt/slides/_rels/slide3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7.png" Type="http://schemas.openxmlformats.org/officeDocument/2006/relationships/image"/></Relationships>
</file>

<file path=ppt/slides/_rels/slide3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8.png" Type="http://schemas.openxmlformats.org/officeDocument/2006/relationships/image"/></Relationships>
</file>

<file path=ppt/slides/_rels/slide3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49.png" Type="http://schemas.openxmlformats.org/officeDocument/2006/relationships/image"/></Relationships>
</file>

<file path=ppt/slides/_rels/slide3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0.png" Type="http://schemas.openxmlformats.org/officeDocument/2006/relationships/image"/></Relationships>
</file>

<file path=ppt/slides/_rels/slide3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1.png" Type="http://schemas.openxmlformats.org/officeDocument/2006/relationships/image"/></Relationships>
</file>

<file path=ppt/slides/_rels/slide38.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2.png" Type="http://schemas.openxmlformats.org/officeDocument/2006/relationships/image"/></Relationships>
</file>

<file path=ppt/slides/_rels/slide3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3.pn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jpeg" Type="http://schemas.openxmlformats.org/officeDocument/2006/relationships/image"/></Relationships>
</file>

<file path=ppt/slides/_rels/slide4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4.png" Type="http://schemas.openxmlformats.org/officeDocument/2006/relationships/image"/></Relationships>
</file>

<file path=ppt/slides/_rels/slide4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5.png" Type="http://schemas.openxmlformats.org/officeDocument/2006/relationships/image"/></Relationships>
</file>

<file path=ppt/slides/_rels/slide4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6.png" Type="http://schemas.openxmlformats.org/officeDocument/2006/relationships/image"/></Relationships>
</file>

<file path=ppt/slides/_rels/slide4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7.png" Type="http://schemas.openxmlformats.org/officeDocument/2006/relationships/image"/></Relationships>
</file>

<file path=ppt/slides/_rels/slide44.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8.png" Type="http://schemas.openxmlformats.org/officeDocument/2006/relationships/image"/></Relationships>
</file>

<file path=ppt/slides/_rels/slide4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9.png" Type="http://schemas.openxmlformats.org/officeDocument/2006/relationships/image"/></Relationships>
</file>

<file path=ppt/slides/_rels/slide4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0.png" Type="http://schemas.openxmlformats.org/officeDocument/2006/relationships/image"/></Relationships>
</file>

<file path=ppt/slides/_rels/slide4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1.png" Type="http://schemas.openxmlformats.org/officeDocument/2006/relationships/image"/></Relationships>
</file>

<file path=ppt/slides/_rels/slide48.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4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2.jpe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http://www.cbicdados.com.br/menu/mercado-imobiliario/indicadores-imobiliarios-nacionais" TargetMode="External" Type="http://schemas.openxmlformats.org/officeDocument/2006/relationships/hyperlink"/><Relationship Id="rId3" Target="../media/image7.jpeg" Type="http://schemas.openxmlformats.org/officeDocument/2006/relationships/image"/></Relationships>
</file>

<file path=ppt/slides/_rels/slide50.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3.jpeg" Type="http://schemas.openxmlformats.org/officeDocument/2006/relationships/image"/></Relationships>
</file>

<file path=ppt/slides/_rels/slide5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4.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2.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65.pn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s>
</file>

<file path=ppt/slides/_rels/slide53.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54.xml.rels><?xml version="1.0" encoding="UTF-8" standalone="yes"?><Relationships xmlns="http://schemas.openxmlformats.org/package/2006/relationships"><Relationship Id="rId1" Target="../slideLayouts/slideLayout7.xml" Type="http://schemas.openxmlformats.org/officeDocument/2006/relationships/slideLayout"/></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8.jpe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9.jpe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8.jpeg" Type="http://schemas.openxmlformats.org/officeDocument/2006/relationships/image"/><Relationship Id="rId11" Target="../media/image19.jpeg" Type="http://schemas.openxmlformats.org/officeDocument/2006/relationships/image"/><Relationship Id="rId2" Target="../media/image10.jpeg" Type="http://schemas.openxmlformats.org/officeDocument/2006/relationships/image"/><Relationship Id="rId3" Target="../media/image11.jpeg" Type="http://schemas.openxmlformats.org/officeDocument/2006/relationships/image"/><Relationship Id="rId4" Target="../media/image12.jpeg" Type="http://schemas.openxmlformats.org/officeDocument/2006/relationships/image"/><Relationship Id="rId5" Target="../media/image13.jpeg" Type="http://schemas.openxmlformats.org/officeDocument/2006/relationships/image"/><Relationship Id="rId6" Target="../media/image14.jpeg" Type="http://schemas.openxmlformats.org/officeDocument/2006/relationships/image"/><Relationship Id="rId7" Target="../media/image15.jpeg" Type="http://schemas.openxmlformats.org/officeDocument/2006/relationships/image"/><Relationship Id="rId8" Target="../media/image16.jpeg" Type="http://schemas.openxmlformats.org/officeDocument/2006/relationships/image"/><Relationship Id="rId9" Target="../media/image17.jpe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0.jpeg" Type="http://schemas.openxmlformats.org/officeDocument/2006/relationships/image"/><Relationship Id="rId3" Target="../media/image21.jpeg" Type="http://schemas.openxmlformats.org/officeDocument/2006/relationships/image"/><Relationship Id="rId4" Target="../media/image22.jpeg" Type="http://schemas.openxmlformats.org/officeDocument/2006/relationships/image"/><Relationship Id="rId5" Target="../media/image23.jpeg" Type="http://schemas.openxmlformats.org/officeDocument/2006/relationships/image"/><Relationship Id="rId6" Target="../media/image24.jpe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true" flipV="false" rot="0">
            <a:off x="6541312" y="2460817"/>
            <a:ext cx="13553967" cy="7623573"/>
          </a:xfrm>
          <a:custGeom>
            <a:avLst/>
            <a:gdLst/>
            <a:ahLst/>
            <a:cxnLst/>
            <a:rect r="r" b="b" t="t" l="l"/>
            <a:pathLst>
              <a:path h="7623573" w="13553967">
                <a:moveTo>
                  <a:pt x="13553967" y="0"/>
                </a:moveTo>
                <a:lnTo>
                  <a:pt x="0" y="0"/>
                </a:lnTo>
                <a:lnTo>
                  <a:pt x="0" y="7623573"/>
                </a:lnTo>
                <a:lnTo>
                  <a:pt x="13553967" y="7623573"/>
                </a:lnTo>
                <a:lnTo>
                  <a:pt x="13553967" y="0"/>
                </a:lnTo>
                <a:close/>
              </a:path>
            </a:pathLst>
          </a:custGeom>
          <a:blipFill>
            <a:blip r:embed="rId2"/>
            <a:stretch>
              <a:fillRect l="0" t="-4673" r="0" b="0"/>
            </a:stretch>
          </a:blipFill>
        </p:spPr>
      </p:sp>
      <p:grpSp>
        <p:nvGrpSpPr>
          <p:cNvPr name="Group 3" id="3"/>
          <p:cNvGrpSpPr/>
          <p:nvPr/>
        </p:nvGrpSpPr>
        <p:grpSpPr>
          <a:xfrm rot="0">
            <a:off x="6364910" y="2497124"/>
            <a:ext cx="7436877" cy="7789876"/>
            <a:chOff x="0" y="0"/>
            <a:chExt cx="1958684" cy="2051655"/>
          </a:xfrm>
        </p:grpSpPr>
        <p:sp>
          <p:nvSpPr>
            <p:cNvPr name="Freeform 4" id="4"/>
            <p:cNvSpPr/>
            <p:nvPr/>
          </p:nvSpPr>
          <p:spPr>
            <a:xfrm flipH="false" flipV="false" rot="0">
              <a:off x="0" y="0"/>
              <a:ext cx="1958684" cy="2051655"/>
            </a:xfrm>
            <a:custGeom>
              <a:avLst/>
              <a:gdLst/>
              <a:ahLst/>
              <a:cxnLst/>
              <a:rect r="r" b="b" t="t" l="l"/>
              <a:pathLst>
                <a:path h="2051655" w="1958684">
                  <a:moveTo>
                    <a:pt x="0" y="0"/>
                  </a:moveTo>
                  <a:lnTo>
                    <a:pt x="1958684" y="0"/>
                  </a:lnTo>
                  <a:lnTo>
                    <a:pt x="1958684" y="2051655"/>
                  </a:lnTo>
                  <a:lnTo>
                    <a:pt x="0" y="2051655"/>
                  </a:lnTo>
                  <a:close/>
                </a:path>
              </a:pathLst>
            </a:custGeom>
            <a:gradFill rotWithShape="true">
              <a:gsLst>
                <a:gs pos="0">
                  <a:srgbClr val="100B09">
                    <a:alpha val="100000"/>
                  </a:srgbClr>
                </a:gs>
                <a:gs pos="100000">
                  <a:srgbClr val="100B09">
                    <a:alpha val="0"/>
                  </a:srgbClr>
                </a:gs>
              </a:gsLst>
              <a:lin ang="0"/>
            </a:gradFill>
          </p:spPr>
        </p:sp>
        <p:sp>
          <p:nvSpPr>
            <p:cNvPr name="TextBox 5" id="5"/>
            <p:cNvSpPr txBox="true"/>
            <p:nvPr/>
          </p:nvSpPr>
          <p:spPr>
            <a:xfrm>
              <a:off x="0" y="-123825"/>
              <a:ext cx="1958684" cy="2175480"/>
            </a:xfrm>
            <a:prstGeom prst="rect">
              <a:avLst/>
            </a:prstGeom>
          </p:spPr>
          <p:txBody>
            <a:bodyPr anchor="ctr" rtlCol="false" tIns="50800" lIns="50800" bIns="50800" rIns="50800"/>
            <a:lstStyle/>
            <a:p>
              <a:pPr algn="ctr">
                <a:lnSpc>
                  <a:spcPts val="3910"/>
                </a:lnSpc>
              </a:pPr>
            </a:p>
          </p:txBody>
        </p:sp>
      </p:grpSp>
      <p:sp>
        <p:nvSpPr>
          <p:cNvPr name="Freeform 6" id="6"/>
          <p:cNvSpPr/>
          <p:nvPr/>
        </p:nvSpPr>
        <p:spPr>
          <a:xfrm flipH="false" flipV="false" rot="0">
            <a:off x="1028700" y="1028700"/>
            <a:ext cx="728713" cy="816942"/>
          </a:xfrm>
          <a:custGeom>
            <a:avLst/>
            <a:gdLst/>
            <a:ahLst/>
            <a:cxnLst/>
            <a:rect r="r" b="b" t="t" l="l"/>
            <a:pathLst>
              <a:path h="816942" w="728713">
                <a:moveTo>
                  <a:pt x="0" y="0"/>
                </a:moveTo>
                <a:lnTo>
                  <a:pt x="728713" y="0"/>
                </a:lnTo>
                <a:lnTo>
                  <a:pt x="728713" y="816942"/>
                </a:lnTo>
                <a:lnTo>
                  <a:pt x="0" y="816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874785" y="3393740"/>
            <a:ext cx="10980250" cy="3623345"/>
          </a:xfrm>
          <a:prstGeom prst="rect">
            <a:avLst/>
          </a:prstGeom>
        </p:spPr>
        <p:txBody>
          <a:bodyPr anchor="t" rtlCol="false" tIns="0" lIns="0" bIns="0" rIns="0">
            <a:spAutoFit/>
          </a:bodyPr>
          <a:lstStyle/>
          <a:p>
            <a:pPr algn="l">
              <a:lnSpc>
                <a:spcPts val="9121"/>
              </a:lnSpc>
            </a:pPr>
            <a:r>
              <a:rPr lang="en-US" sz="9501" b="true">
                <a:solidFill>
                  <a:srgbClr val="FFFFFF"/>
                </a:solidFill>
                <a:latin typeface="Poppins Bold"/>
                <a:ea typeface="Poppins Bold"/>
                <a:cs typeface="Poppins Bold"/>
                <a:sym typeface="Poppins Bold"/>
              </a:rPr>
              <a:t>GERENCIAMENTO DE VISTORIA DE IMÓVEIS</a:t>
            </a:r>
          </a:p>
        </p:txBody>
      </p:sp>
      <p:sp>
        <p:nvSpPr>
          <p:cNvPr name="TextBox 8" id="8"/>
          <p:cNvSpPr txBox="true"/>
          <p:nvPr/>
        </p:nvSpPr>
        <p:spPr>
          <a:xfrm rot="0">
            <a:off x="1028700" y="7349737"/>
            <a:ext cx="7537403" cy="864870"/>
          </a:xfrm>
          <a:prstGeom prst="rect">
            <a:avLst/>
          </a:prstGeom>
        </p:spPr>
        <p:txBody>
          <a:bodyPr anchor="t" rtlCol="false" tIns="0" lIns="0" bIns="0" rIns="0">
            <a:spAutoFit/>
          </a:bodyPr>
          <a:lstStyle/>
          <a:p>
            <a:pPr algn="l">
              <a:lnSpc>
                <a:spcPts val="3450"/>
              </a:lnSpc>
            </a:pPr>
            <a:r>
              <a:rPr lang="en-US" sz="2300" spc="1104">
                <a:solidFill>
                  <a:srgbClr val="FFFFFF"/>
                </a:solidFill>
                <a:latin typeface="Poppins"/>
                <a:ea typeface="Poppins"/>
                <a:cs typeface="Poppins"/>
                <a:sym typeface="Poppins"/>
              </a:rPr>
              <a:t>TRANSFORMANDO SONHOS</a:t>
            </a:r>
          </a:p>
          <a:p>
            <a:pPr algn="l">
              <a:lnSpc>
                <a:spcPts val="3450"/>
              </a:lnSpc>
            </a:pPr>
            <a:r>
              <a:rPr lang="en-US" sz="2300" spc="1104">
                <a:solidFill>
                  <a:srgbClr val="FFFFFF"/>
                </a:solidFill>
                <a:latin typeface="Poppins"/>
                <a:ea typeface="Poppins"/>
                <a:cs typeface="Poppins"/>
                <a:sym typeface="Poppins"/>
              </a:rPr>
              <a:t>EM REALIDADE</a:t>
            </a:r>
          </a:p>
        </p:txBody>
      </p:sp>
      <p:sp>
        <p:nvSpPr>
          <p:cNvPr name="TextBox 9" id="9"/>
          <p:cNvSpPr txBox="true"/>
          <p:nvPr/>
        </p:nvSpPr>
        <p:spPr>
          <a:xfrm rot="0">
            <a:off x="1997246" y="1228931"/>
            <a:ext cx="2957503" cy="650237"/>
          </a:xfrm>
          <a:prstGeom prst="rect">
            <a:avLst/>
          </a:prstGeom>
        </p:spPr>
        <p:txBody>
          <a:bodyPr anchor="t" rtlCol="false" tIns="0" lIns="0" bIns="0" rIns="0">
            <a:spAutoFit/>
          </a:bodyPr>
          <a:lstStyle/>
          <a:p>
            <a:pPr algn="l">
              <a:lnSpc>
                <a:spcPts val="2494"/>
              </a:lnSpc>
            </a:pPr>
            <a:r>
              <a:rPr lang="en-US" sz="2598" b="true">
                <a:solidFill>
                  <a:srgbClr val="FFFFFF"/>
                </a:solidFill>
                <a:latin typeface="Poppins Bold"/>
                <a:ea typeface="Poppins Bold"/>
                <a:cs typeface="Poppins Bold"/>
                <a:sym typeface="Poppins Bold"/>
              </a:rPr>
              <a:t>TECHVANGUARD</a:t>
            </a:r>
          </a:p>
          <a:p>
            <a:pPr algn="l">
              <a:lnSpc>
                <a:spcPts val="2494"/>
              </a:lnSpc>
            </a:pPr>
            <a:r>
              <a:rPr lang="en-US" sz="2598" b="true">
                <a:solidFill>
                  <a:srgbClr val="FFFFFF"/>
                </a:solidFill>
                <a:latin typeface="Poppins Bold"/>
                <a:ea typeface="Poppins Bold"/>
                <a:cs typeface="Poppins Bold"/>
                <a:sym typeface="Poppins Bold"/>
              </a:rPr>
              <a:t>SOLUTIONS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a:t>
            </a:r>
          </a:p>
        </p:txBody>
      </p:sp>
    </p:spTree>
  </p:cSld>
  <p:clrMapOvr>
    <a:masterClrMapping/>
  </p:clrMapOvr>
</p:sld>
</file>

<file path=ppt/slides/slide10.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46946" y="5238750"/>
            <a:ext cx="14163165" cy="1013961"/>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ROTAS E TELAS DO SISTEMA </a:t>
            </a:r>
          </a:p>
        </p:txBody>
      </p:sp>
      <p:grpSp>
        <p:nvGrpSpPr>
          <p:cNvPr name="Group 3" id="3"/>
          <p:cNvGrpSpPr/>
          <p:nvPr/>
        </p:nvGrpSpPr>
        <p:grpSpPr>
          <a:xfrm rot="0">
            <a:off x="-80949" y="2820815"/>
            <a:ext cx="664380" cy="7600284"/>
            <a:chOff x="0" y="0"/>
            <a:chExt cx="174981" cy="2001721"/>
          </a:xfrm>
        </p:grpSpPr>
        <p:sp>
          <p:nvSpPr>
            <p:cNvPr name="Freeform 4" id="4"/>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5" id="5"/>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AutoShape 6" id="6"/>
          <p:cNvSpPr/>
          <p:nvPr/>
        </p:nvSpPr>
        <p:spPr>
          <a:xfrm flipV="true">
            <a:off x="1246997" y="6252738"/>
            <a:ext cx="14163113" cy="38100"/>
          </a:xfrm>
          <a:prstGeom prst="line">
            <a:avLst/>
          </a:prstGeom>
          <a:ln cap="flat" w="38100">
            <a:solidFill>
              <a:srgbClr val="B66811"/>
            </a:solidFill>
            <a:prstDash val="solid"/>
            <a:headEnd type="none" len="sm" w="sm"/>
            <a:tailEnd type="none" len="sm" w="sm"/>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10</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61026" y="2328009"/>
            <a:ext cx="14320680" cy="7231943"/>
          </a:xfrm>
          <a:custGeom>
            <a:avLst/>
            <a:gdLst/>
            <a:ahLst/>
            <a:cxnLst/>
            <a:rect r="r" b="b" t="t" l="l"/>
            <a:pathLst>
              <a:path h="7231943" w="14320680">
                <a:moveTo>
                  <a:pt x="0" y="0"/>
                </a:moveTo>
                <a:lnTo>
                  <a:pt x="14320680" y="0"/>
                </a:lnTo>
                <a:lnTo>
                  <a:pt x="14320680" y="7231943"/>
                </a:lnTo>
                <a:lnTo>
                  <a:pt x="0" y="7231943"/>
                </a:lnTo>
                <a:lnTo>
                  <a:pt x="0" y="0"/>
                </a:lnTo>
                <a:close/>
              </a:path>
            </a:pathLst>
          </a:custGeom>
          <a:blipFill>
            <a:blip r:embed="rId2"/>
            <a:stretch>
              <a:fillRect l="0" t="0" r="0" b="0"/>
            </a:stretch>
          </a:blipFill>
        </p:spPr>
      </p:sp>
      <p:sp>
        <p:nvSpPr>
          <p:cNvPr name="TextBox 6" id="6"/>
          <p:cNvSpPr txBox="true"/>
          <p:nvPr/>
        </p:nvSpPr>
        <p:spPr>
          <a:xfrm rot="0">
            <a:off x="956079" y="1123950"/>
            <a:ext cx="16375843" cy="906982"/>
          </a:xfrm>
          <a:prstGeom prst="rect">
            <a:avLst/>
          </a:prstGeom>
        </p:spPr>
        <p:txBody>
          <a:bodyPr anchor="t" rtlCol="false" tIns="0" lIns="0" bIns="0" rIns="0">
            <a:spAutoFit/>
          </a:bodyPr>
          <a:lstStyle/>
          <a:p>
            <a:pPr algn="l">
              <a:lnSpc>
                <a:spcPts val="6364"/>
              </a:lnSpc>
            </a:pPr>
            <a:r>
              <a:rPr lang="en-US" sz="6629" b="true">
                <a:solidFill>
                  <a:srgbClr val="FFFFFF"/>
                </a:solidFill>
                <a:latin typeface="Poppins Bold"/>
                <a:ea typeface="Poppins Bold"/>
                <a:cs typeface="Poppins Bold"/>
                <a:sym typeface="Poppins Bold"/>
              </a:rPr>
              <a:t>FLUXOGRAMA DAS ROTAS DO SISTEMA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11</a:t>
            </a:r>
          </a:p>
        </p:txBody>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524051" y="2088664"/>
            <a:ext cx="14794629" cy="7471288"/>
          </a:xfrm>
          <a:custGeom>
            <a:avLst/>
            <a:gdLst/>
            <a:ahLst/>
            <a:cxnLst/>
            <a:rect r="r" b="b" t="t" l="l"/>
            <a:pathLst>
              <a:path h="7471288" w="14794629">
                <a:moveTo>
                  <a:pt x="0" y="0"/>
                </a:moveTo>
                <a:lnTo>
                  <a:pt x="14794629" y="0"/>
                </a:lnTo>
                <a:lnTo>
                  <a:pt x="14794629" y="7471288"/>
                </a:lnTo>
                <a:lnTo>
                  <a:pt x="0" y="7471288"/>
                </a:lnTo>
                <a:lnTo>
                  <a:pt x="0" y="0"/>
                </a:lnTo>
                <a:close/>
              </a:path>
            </a:pathLst>
          </a:custGeom>
          <a:blipFill>
            <a:blip r:embed="rId2"/>
            <a:stretch>
              <a:fillRect l="0" t="0" r="0" b="0"/>
            </a:stretch>
          </a:blipFill>
        </p:spPr>
      </p:sp>
      <p:sp>
        <p:nvSpPr>
          <p:cNvPr name="TextBox 6" id="6"/>
          <p:cNvSpPr txBox="true"/>
          <p:nvPr/>
        </p:nvSpPr>
        <p:spPr>
          <a:xfrm rot="0">
            <a:off x="-5552350"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LOGIN</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12</a:t>
            </a:r>
          </a:p>
        </p:txBody>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315071" y="752407"/>
            <a:ext cx="15657857" cy="8807545"/>
          </a:xfrm>
          <a:custGeom>
            <a:avLst/>
            <a:gdLst/>
            <a:ahLst/>
            <a:cxnLst/>
            <a:rect r="r" b="b" t="t" l="l"/>
            <a:pathLst>
              <a:path h="8807545" w="15657857">
                <a:moveTo>
                  <a:pt x="0" y="0"/>
                </a:moveTo>
                <a:lnTo>
                  <a:pt x="15657858" y="0"/>
                </a:lnTo>
                <a:lnTo>
                  <a:pt x="15657858" y="8807545"/>
                </a:lnTo>
                <a:lnTo>
                  <a:pt x="0" y="8807545"/>
                </a:lnTo>
                <a:lnTo>
                  <a:pt x="0" y="0"/>
                </a:lnTo>
                <a:close/>
              </a:path>
            </a:pathLst>
          </a:custGeom>
          <a:blipFill>
            <a:blip r:embed="rId2"/>
            <a:stretch>
              <a:fillRect l="0" t="0" r="0" b="0"/>
            </a:stretch>
          </a:blipFill>
          <a:ln w="9525" cap="sq">
            <a:solidFill>
              <a:srgbClr val="FFFFFF"/>
            </a:solidFill>
            <a:prstDash val="solid"/>
            <a:miter/>
          </a:ln>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13</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627489" y="2193137"/>
            <a:ext cx="14587752" cy="7366815"/>
          </a:xfrm>
          <a:custGeom>
            <a:avLst/>
            <a:gdLst/>
            <a:ahLst/>
            <a:cxnLst/>
            <a:rect r="r" b="b" t="t" l="l"/>
            <a:pathLst>
              <a:path h="7366815" w="14587752">
                <a:moveTo>
                  <a:pt x="0" y="0"/>
                </a:moveTo>
                <a:lnTo>
                  <a:pt x="14587753" y="0"/>
                </a:lnTo>
                <a:lnTo>
                  <a:pt x="14587753" y="7366815"/>
                </a:lnTo>
                <a:lnTo>
                  <a:pt x="0" y="7366815"/>
                </a:lnTo>
                <a:lnTo>
                  <a:pt x="0" y="0"/>
                </a:lnTo>
                <a:close/>
              </a:path>
            </a:pathLst>
          </a:custGeom>
          <a:blipFill>
            <a:blip r:embed="rId2"/>
            <a:stretch>
              <a:fillRect l="0" t="0" r="0" b="0"/>
            </a:stretch>
          </a:blipFill>
        </p:spPr>
      </p:sp>
      <p:sp>
        <p:nvSpPr>
          <p:cNvPr name="TextBox 6" id="6"/>
          <p:cNvSpPr txBox="true"/>
          <p:nvPr/>
        </p:nvSpPr>
        <p:spPr>
          <a:xfrm rot="0">
            <a:off x="-4691963"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CADASTRO</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14</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387693" y="834106"/>
            <a:ext cx="15512615" cy="8725846"/>
          </a:xfrm>
          <a:custGeom>
            <a:avLst/>
            <a:gdLst/>
            <a:ahLst/>
            <a:cxnLst/>
            <a:rect r="r" b="b" t="t" l="l"/>
            <a:pathLst>
              <a:path h="8725846" w="15512615">
                <a:moveTo>
                  <a:pt x="0" y="0"/>
                </a:moveTo>
                <a:lnTo>
                  <a:pt x="15512614" y="0"/>
                </a:lnTo>
                <a:lnTo>
                  <a:pt x="15512614" y="8725846"/>
                </a:lnTo>
                <a:lnTo>
                  <a:pt x="0" y="8725846"/>
                </a:lnTo>
                <a:lnTo>
                  <a:pt x="0" y="0"/>
                </a:lnTo>
                <a:close/>
              </a:path>
            </a:pathLst>
          </a:custGeom>
          <a:blipFill>
            <a:blip r:embed="rId2"/>
            <a:stretch>
              <a:fillRect l="0" t="0" r="0" b="0"/>
            </a:stretch>
          </a:blipFill>
          <a:ln w="9525" cap="sq">
            <a:solidFill>
              <a:srgbClr val="FFFFFF"/>
            </a:solidFill>
            <a:prstDash val="solid"/>
            <a:miter/>
          </a:ln>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15</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72652" y="2215890"/>
            <a:ext cx="14542696" cy="7344062"/>
          </a:xfrm>
          <a:custGeom>
            <a:avLst/>
            <a:gdLst/>
            <a:ahLst/>
            <a:cxnLst/>
            <a:rect r="r" b="b" t="t" l="l"/>
            <a:pathLst>
              <a:path h="7344062" w="14542696">
                <a:moveTo>
                  <a:pt x="0" y="0"/>
                </a:moveTo>
                <a:lnTo>
                  <a:pt x="14542696" y="0"/>
                </a:lnTo>
                <a:lnTo>
                  <a:pt x="14542696" y="7344062"/>
                </a:lnTo>
                <a:lnTo>
                  <a:pt x="0" y="7344062"/>
                </a:lnTo>
                <a:lnTo>
                  <a:pt x="0" y="0"/>
                </a:lnTo>
                <a:close/>
              </a:path>
            </a:pathLst>
          </a:custGeom>
          <a:blipFill>
            <a:blip r:embed="rId2"/>
            <a:stretch>
              <a:fillRect l="0" t="0" r="0" b="0"/>
            </a:stretch>
          </a:blipFill>
        </p:spPr>
      </p:sp>
      <p:sp>
        <p:nvSpPr>
          <p:cNvPr name="TextBox 6" id="6"/>
          <p:cNvSpPr txBox="true"/>
          <p:nvPr/>
        </p:nvSpPr>
        <p:spPr>
          <a:xfrm rot="0">
            <a:off x="-5652684"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MENU</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16</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17</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38857" y="2181758"/>
            <a:ext cx="14610285" cy="7378194"/>
          </a:xfrm>
          <a:custGeom>
            <a:avLst/>
            <a:gdLst/>
            <a:ahLst/>
            <a:cxnLst/>
            <a:rect r="r" b="b" t="t" l="l"/>
            <a:pathLst>
              <a:path h="7378194" w="14610285">
                <a:moveTo>
                  <a:pt x="0" y="0"/>
                </a:moveTo>
                <a:lnTo>
                  <a:pt x="14610286" y="0"/>
                </a:lnTo>
                <a:lnTo>
                  <a:pt x="14610286" y="7378194"/>
                </a:lnTo>
                <a:lnTo>
                  <a:pt x="0" y="7378194"/>
                </a:lnTo>
                <a:lnTo>
                  <a:pt x="0" y="0"/>
                </a:lnTo>
                <a:close/>
              </a:path>
            </a:pathLst>
          </a:custGeom>
          <a:blipFill>
            <a:blip r:embed="rId2"/>
            <a:stretch>
              <a:fillRect l="0" t="0" r="0" b="0"/>
            </a:stretch>
          </a:blipFill>
        </p:spPr>
      </p:sp>
      <p:sp>
        <p:nvSpPr>
          <p:cNvPr name="TextBox 6" id="6"/>
          <p:cNvSpPr txBox="true"/>
          <p:nvPr/>
        </p:nvSpPr>
        <p:spPr>
          <a:xfrm rot="0">
            <a:off x="-2901969"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ADICIONAR 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18</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2093378"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19</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4308622" y="1578991"/>
            <a:ext cx="2541746" cy="2413268"/>
            <a:chOff x="0" y="0"/>
            <a:chExt cx="669431" cy="635593"/>
          </a:xfrm>
        </p:grpSpPr>
        <p:sp>
          <p:nvSpPr>
            <p:cNvPr name="Freeform 3" id="3"/>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FFAA1A"/>
            </a:solidFill>
          </p:spPr>
        </p:sp>
        <p:sp>
          <p:nvSpPr>
            <p:cNvPr name="TextBox 4" id="4"/>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0052286" y="1758882"/>
            <a:ext cx="6548317" cy="6199909"/>
            <a:chOff x="0" y="0"/>
            <a:chExt cx="1014506" cy="960528"/>
          </a:xfrm>
        </p:grpSpPr>
        <p:sp>
          <p:nvSpPr>
            <p:cNvPr name="Freeform 6" id="6"/>
            <p:cNvSpPr/>
            <p:nvPr/>
          </p:nvSpPr>
          <p:spPr>
            <a:xfrm flipH="false" flipV="false" rot="0">
              <a:off x="0" y="0"/>
              <a:ext cx="1014506" cy="960528"/>
            </a:xfrm>
            <a:custGeom>
              <a:avLst/>
              <a:gdLst/>
              <a:ahLst/>
              <a:cxnLst/>
              <a:rect r="r" b="b" t="t" l="l"/>
              <a:pathLst>
                <a:path h="960528" w="1014506">
                  <a:moveTo>
                    <a:pt x="0" y="0"/>
                  </a:moveTo>
                  <a:lnTo>
                    <a:pt x="1014506" y="0"/>
                  </a:lnTo>
                  <a:lnTo>
                    <a:pt x="1014506" y="960528"/>
                  </a:lnTo>
                  <a:lnTo>
                    <a:pt x="0" y="960528"/>
                  </a:lnTo>
                  <a:close/>
                </a:path>
              </a:pathLst>
            </a:custGeom>
            <a:blipFill>
              <a:blip r:embed="rId2"/>
              <a:stretch>
                <a:fillRect l="0" t="-33991" r="0" b="-33991"/>
              </a:stretch>
            </a:blipFill>
            <a:ln w="76200" cap="sq">
              <a:solidFill>
                <a:srgbClr val="D68326"/>
              </a:solidFill>
              <a:prstDash val="solid"/>
              <a:miter/>
            </a:ln>
          </p:spPr>
        </p:sp>
      </p:grpSp>
      <p:grpSp>
        <p:nvGrpSpPr>
          <p:cNvPr name="Group 7" id="7"/>
          <p:cNvGrpSpPr/>
          <p:nvPr/>
        </p:nvGrpSpPr>
        <p:grpSpPr>
          <a:xfrm rot="0">
            <a:off x="-332190" y="5143500"/>
            <a:ext cx="664380" cy="5143500"/>
            <a:chOff x="0" y="0"/>
            <a:chExt cx="174981" cy="1354667"/>
          </a:xfrm>
        </p:grpSpPr>
        <p:sp>
          <p:nvSpPr>
            <p:cNvPr name="Freeform 8" id="8"/>
            <p:cNvSpPr/>
            <p:nvPr/>
          </p:nvSpPr>
          <p:spPr>
            <a:xfrm flipH="false" flipV="false" rot="0">
              <a:off x="0" y="0"/>
              <a:ext cx="174981" cy="1354667"/>
            </a:xfrm>
            <a:custGeom>
              <a:avLst/>
              <a:gdLst/>
              <a:ahLst/>
              <a:cxnLst/>
              <a:rect r="r" b="b" t="t" l="l"/>
              <a:pathLst>
                <a:path h="1354667" w="174981">
                  <a:moveTo>
                    <a:pt x="0" y="0"/>
                  </a:moveTo>
                  <a:lnTo>
                    <a:pt x="174981" y="0"/>
                  </a:lnTo>
                  <a:lnTo>
                    <a:pt x="174981" y="1354667"/>
                  </a:lnTo>
                  <a:lnTo>
                    <a:pt x="0" y="1354667"/>
                  </a:lnTo>
                  <a:close/>
                </a:path>
              </a:pathLst>
            </a:custGeom>
            <a:solidFill>
              <a:srgbClr val="D68326"/>
            </a:solidFill>
          </p:spPr>
        </p:sp>
        <p:sp>
          <p:nvSpPr>
            <p:cNvPr name="TextBox 9" id="9"/>
            <p:cNvSpPr txBox="true"/>
            <p:nvPr/>
          </p:nvSpPr>
          <p:spPr>
            <a:xfrm>
              <a:off x="0" y="-57150"/>
              <a:ext cx="174981" cy="1411817"/>
            </a:xfrm>
            <a:prstGeom prst="rect">
              <a:avLst/>
            </a:prstGeom>
          </p:spPr>
          <p:txBody>
            <a:bodyPr anchor="ctr" rtlCol="false" tIns="50800" lIns="50800" bIns="50800" rIns="50800"/>
            <a:lstStyle/>
            <a:p>
              <a:pPr algn="ctr">
                <a:lnSpc>
                  <a:spcPts val="2799"/>
                </a:lnSpc>
              </a:pPr>
            </a:p>
          </p:txBody>
        </p:sp>
      </p:grpSp>
      <p:sp>
        <p:nvSpPr>
          <p:cNvPr name="TextBox 10" id="10"/>
          <p:cNvSpPr txBox="true"/>
          <p:nvPr/>
        </p:nvSpPr>
        <p:spPr>
          <a:xfrm rot="0">
            <a:off x="1028700" y="2680850"/>
            <a:ext cx="11262660" cy="2573926"/>
          </a:xfrm>
          <a:prstGeom prst="rect">
            <a:avLst/>
          </a:prstGeom>
        </p:spPr>
        <p:txBody>
          <a:bodyPr anchor="t" rtlCol="false" tIns="0" lIns="0" bIns="0" rIns="0">
            <a:spAutoFit/>
          </a:bodyPr>
          <a:lstStyle/>
          <a:p>
            <a:pPr algn="just">
              <a:lnSpc>
                <a:spcPts val="4050"/>
              </a:lnSpc>
            </a:pPr>
          </a:p>
          <a:p>
            <a:pPr algn="just" marL="582930" indent="-291465" lvl="1">
              <a:lnSpc>
                <a:spcPts val="4050"/>
              </a:lnSpc>
              <a:buAutoNum type="arabicPeriod" startAt="1"/>
            </a:pPr>
            <a:r>
              <a:rPr lang="en-US" sz="2700">
                <a:solidFill>
                  <a:srgbClr val="FFFFFF"/>
                </a:solidFill>
                <a:latin typeface="Poppins"/>
                <a:ea typeface="Poppins"/>
                <a:cs typeface="Poppins"/>
                <a:sym typeface="Poppins"/>
              </a:rPr>
              <a:t> Isabela Oliveira de Castro Moreira</a:t>
            </a:r>
          </a:p>
          <a:p>
            <a:pPr algn="just" marL="582930" indent="-291465" lvl="1">
              <a:lnSpc>
                <a:spcPts val="4050"/>
              </a:lnSpc>
              <a:buAutoNum type="arabicPeriod" startAt="1"/>
            </a:pPr>
            <a:r>
              <a:rPr lang="en-US" sz="2700">
                <a:solidFill>
                  <a:srgbClr val="FFFFFF"/>
                </a:solidFill>
                <a:latin typeface="Poppins"/>
                <a:ea typeface="Poppins"/>
                <a:cs typeface="Poppins"/>
                <a:sym typeface="Poppins"/>
              </a:rPr>
              <a:t> Leônidas Ferreira da S. Serra</a:t>
            </a:r>
          </a:p>
          <a:p>
            <a:pPr algn="just" marL="582930" indent="-291465" lvl="1">
              <a:lnSpc>
                <a:spcPts val="4050"/>
              </a:lnSpc>
              <a:buAutoNum type="arabicPeriod" startAt="1"/>
            </a:pPr>
            <a:r>
              <a:rPr lang="en-US" sz="2700">
                <a:solidFill>
                  <a:srgbClr val="FFFFFF"/>
                </a:solidFill>
                <a:latin typeface="Poppins"/>
                <a:ea typeface="Poppins"/>
                <a:cs typeface="Poppins"/>
                <a:sym typeface="Poppins"/>
              </a:rPr>
              <a:t> Luís Felipe Oliveira Paiva</a:t>
            </a:r>
          </a:p>
          <a:p>
            <a:pPr algn="just" marL="582930" indent="-291465" lvl="1">
              <a:lnSpc>
                <a:spcPts val="4050"/>
              </a:lnSpc>
              <a:buAutoNum type="arabicPeriod" startAt="1"/>
            </a:pPr>
            <a:r>
              <a:rPr lang="en-US" sz="2700">
                <a:solidFill>
                  <a:srgbClr val="FFFFFF"/>
                </a:solidFill>
                <a:latin typeface="Poppins"/>
                <a:ea typeface="Poppins"/>
                <a:cs typeface="Poppins"/>
                <a:sym typeface="Poppins"/>
              </a:rPr>
              <a:t> Maria Laura R. U. Cronemberger</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a:t>
            </a:r>
          </a:p>
        </p:txBody>
      </p:sp>
      <p:sp>
        <p:nvSpPr>
          <p:cNvPr name="TextBox 12" id="12"/>
          <p:cNvSpPr txBox="true"/>
          <p:nvPr/>
        </p:nvSpPr>
        <p:spPr>
          <a:xfrm rot="0">
            <a:off x="1028700" y="1276556"/>
            <a:ext cx="9450194"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EQUIPE</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901252" y="2244776"/>
            <a:ext cx="14485496" cy="7315176"/>
          </a:xfrm>
          <a:custGeom>
            <a:avLst/>
            <a:gdLst/>
            <a:ahLst/>
            <a:cxnLst/>
            <a:rect r="r" b="b" t="t" l="l"/>
            <a:pathLst>
              <a:path h="7315176" w="14485496">
                <a:moveTo>
                  <a:pt x="0" y="0"/>
                </a:moveTo>
                <a:lnTo>
                  <a:pt x="14485496" y="0"/>
                </a:lnTo>
                <a:lnTo>
                  <a:pt x="14485496" y="7315176"/>
                </a:lnTo>
                <a:lnTo>
                  <a:pt x="0" y="7315176"/>
                </a:lnTo>
                <a:lnTo>
                  <a:pt x="0" y="0"/>
                </a:lnTo>
                <a:close/>
              </a:path>
            </a:pathLst>
          </a:custGeom>
          <a:blipFill>
            <a:blip r:embed="rId2"/>
            <a:stretch>
              <a:fillRect l="0" t="0" r="0" b="0"/>
            </a:stretch>
          </a:blipFill>
        </p:spPr>
      </p:sp>
      <p:sp>
        <p:nvSpPr>
          <p:cNvPr name="TextBox 6" id="6"/>
          <p:cNvSpPr txBox="true"/>
          <p:nvPr/>
        </p:nvSpPr>
        <p:spPr>
          <a:xfrm rot="0">
            <a:off x="-4866550"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MÉTRICAS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20</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21</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524051" y="2088664"/>
            <a:ext cx="14794629" cy="7471288"/>
          </a:xfrm>
          <a:custGeom>
            <a:avLst/>
            <a:gdLst/>
            <a:ahLst/>
            <a:cxnLst/>
            <a:rect r="r" b="b" t="t" l="l"/>
            <a:pathLst>
              <a:path h="7471288" w="14794629">
                <a:moveTo>
                  <a:pt x="0" y="0"/>
                </a:moveTo>
                <a:lnTo>
                  <a:pt x="14794629" y="0"/>
                </a:lnTo>
                <a:lnTo>
                  <a:pt x="14794629" y="7471288"/>
                </a:lnTo>
                <a:lnTo>
                  <a:pt x="0" y="7471288"/>
                </a:lnTo>
                <a:lnTo>
                  <a:pt x="0" y="0"/>
                </a:lnTo>
                <a:close/>
              </a:path>
            </a:pathLst>
          </a:custGeom>
          <a:blipFill>
            <a:blip r:embed="rId2"/>
            <a:stretch>
              <a:fillRect l="0" t="0" r="0" b="0"/>
            </a:stretch>
          </a:blipFill>
        </p:spPr>
      </p:sp>
      <p:sp>
        <p:nvSpPr>
          <p:cNvPr name="TextBox 6" id="6"/>
          <p:cNvSpPr txBox="true"/>
          <p:nvPr/>
        </p:nvSpPr>
        <p:spPr>
          <a:xfrm rot="0">
            <a:off x="-2148773" y="1123950"/>
            <a:ext cx="16375843" cy="906928"/>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VISTORIAS REALIZADAS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22</a:t>
            </a:r>
          </a:p>
        </p:txBody>
      </p:sp>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23</a:t>
            </a:r>
          </a:p>
        </p:txBody>
      </p:sp>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689471" y="2030878"/>
            <a:ext cx="14909058" cy="7529074"/>
          </a:xfrm>
          <a:custGeom>
            <a:avLst/>
            <a:gdLst/>
            <a:ahLst/>
            <a:cxnLst/>
            <a:rect r="r" b="b" t="t" l="l"/>
            <a:pathLst>
              <a:path h="7529074" w="14909058">
                <a:moveTo>
                  <a:pt x="0" y="0"/>
                </a:moveTo>
                <a:lnTo>
                  <a:pt x="14909058" y="0"/>
                </a:lnTo>
                <a:lnTo>
                  <a:pt x="14909058" y="7529074"/>
                </a:lnTo>
                <a:lnTo>
                  <a:pt x="0" y="7529074"/>
                </a:lnTo>
                <a:lnTo>
                  <a:pt x="0" y="0"/>
                </a:lnTo>
                <a:close/>
              </a:path>
            </a:pathLst>
          </a:custGeom>
          <a:blipFill>
            <a:blip r:embed="rId2"/>
            <a:stretch>
              <a:fillRect l="0" t="0" r="0" b="0"/>
            </a:stretch>
          </a:blipFill>
        </p:spPr>
      </p:sp>
      <p:sp>
        <p:nvSpPr>
          <p:cNvPr name="TextBox 6" id="6"/>
          <p:cNvSpPr txBox="true"/>
          <p:nvPr/>
        </p:nvSpPr>
        <p:spPr>
          <a:xfrm rot="0">
            <a:off x="-2014007" y="1123950"/>
            <a:ext cx="16375843" cy="906928"/>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VISTORIAS AGENDADAS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24</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25</a:t>
            </a:r>
          </a:p>
        </p:txBody>
      </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593890" y="2159202"/>
            <a:ext cx="14654951" cy="7400750"/>
          </a:xfrm>
          <a:custGeom>
            <a:avLst/>
            <a:gdLst/>
            <a:ahLst/>
            <a:cxnLst/>
            <a:rect r="r" b="b" t="t" l="l"/>
            <a:pathLst>
              <a:path h="7400750" w="14654951">
                <a:moveTo>
                  <a:pt x="0" y="0"/>
                </a:moveTo>
                <a:lnTo>
                  <a:pt x="14654951" y="0"/>
                </a:lnTo>
                <a:lnTo>
                  <a:pt x="14654951" y="7400750"/>
                </a:lnTo>
                <a:lnTo>
                  <a:pt x="0" y="7400750"/>
                </a:lnTo>
                <a:lnTo>
                  <a:pt x="0" y="0"/>
                </a:lnTo>
                <a:close/>
              </a:path>
            </a:pathLst>
          </a:custGeom>
          <a:blipFill>
            <a:blip r:embed="rId2"/>
            <a:stretch>
              <a:fillRect l="0" t="0" r="0" b="0"/>
            </a:stretch>
          </a:blipFill>
        </p:spPr>
      </p:sp>
      <p:sp>
        <p:nvSpPr>
          <p:cNvPr name="TextBox 6" id="6"/>
          <p:cNvSpPr txBox="true"/>
          <p:nvPr/>
        </p:nvSpPr>
        <p:spPr>
          <a:xfrm rot="0">
            <a:off x="-3328727" y="1123950"/>
            <a:ext cx="16375843" cy="906928"/>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CONFIGURAÇÕES</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26</a:t>
            </a:r>
          </a:p>
        </p:txBody>
      </p:sp>
    </p:spTree>
  </p:cSld>
  <p:clrMapOvr>
    <a:masterClrMapping/>
  </p:clrMapOvr>
</p:sld>
</file>

<file path=ppt/slides/slide2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27</a:t>
            </a:r>
          </a:p>
        </p:txBody>
      </p:sp>
    </p:spTree>
  </p:cSld>
  <p:clrMapOvr>
    <a:masterClrMapping/>
  </p:clrMapOvr>
</p:sld>
</file>

<file path=ppt/slides/slide2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765502" y="2332530"/>
            <a:ext cx="14311727" cy="7227422"/>
          </a:xfrm>
          <a:custGeom>
            <a:avLst/>
            <a:gdLst/>
            <a:ahLst/>
            <a:cxnLst/>
            <a:rect r="r" b="b" t="t" l="l"/>
            <a:pathLst>
              <a:path h="7227422" w="14311727">
                <a:moveTo>
                  <a:pt x="0" y="0"/>
                </a:moveTo>
                <a:lnTo>
                  <a:pt x="14311727" y="0"/>
                </a:lnTo>
                <a:lnTo>
                  <a:pt x="14311727" y="7227422"/>
                </a:lnTo>
                <a:lnTo>
                  <a:pt x="0" y="7227422"/>
                </a:lnTo>
                <a:lnTo>
                  <a:pt x="0" y="0"/>
                </a:lnTo>
                <a:close/>
              </a:path>
            </a:pathLst>
          </a:custGeom>
          <a:blipFill>
            <a:blip r:embed="rId2"/>
            <a:stretch>
              <a:fillRect l="0" t="0" r="0" b="0"/>
            </a:stretch>
          </a:blipFill>
        </p:spPr>
      </p:sp>
      <p:sp>
        <p:nvSpPr>
          <p:cNvPr name="TextBox 6" id="6"/>
          <p:cNvSpPr txBox="true"/>
          <p:nvPr/>
        </p:nvSpPr>
        <p:spPr>
          <a:xfrm rot="0">
            <a:off x="-3081657" y="1123950"/>
            <a:ext cx="16375843" cy="906928"/>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EDITAR CADASTRO</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28</a:t>
            </a:r>
          </a:p>
        </p:txBody>
      </p:sp>
    </p:spTree>
  </p:cSld>
  <p:clrMapOvr>
    <a:masterClrMapping/>
  </p:clrMapOvr>
</p:sld>
</file>

<file path=ppt/slides/slide2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29</a:t>
            </a: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28700" y="2752179"/>
            <a:ext cx="8608806" cy="5660350"/>
          </a:xfrm>
          <a:prstGeom prst="rect">
            <a:avLst/>
          </a:prstGeom>
        </p:spPr>
        <p:txBody>
          <a:bodyPr anchor="t" rtlCol="false" tIns="0" lIns="0" bIns="0" rIns="0">
            <a:spAutoFit/>
          </a:bodyPr>
          <a:lstStyle/>
          <a:p>
            <a:pPr algn="just" marL="582930" indent="-291465" lvl="1">
              <a:lnSpc>
                <a:spcPts val="4050"/>
              </a:lnSpc>
              <a:buAutoNum type="arabicPeriod" startAt="1"/>
            </a:pPr>
            <a:r>
              <a:rPr lang="en-US" sz="2700">
                <a:solidFill>
                  <a:srgbClr val="FFFFFF"/>
                </a:solidFill>
                <a:latin typeface="Poppins"/>
                <a:ea typeface="Poppins"/>
                <a:cs typeface="Poppins"/>
                <a:sym typeface="Poppins"/>
              </a:rPr>
              <a:t> </a:t>
            </a:r>
            <a:r>
              <a:rPr lang="en-US" sz="2700" strike="noStrike" u="none">
                <a:solidFill>
                  <a:srgbClr val="FFFFFF"/>
                </a:solidFill>
                <a:latin typeface="Poppins"/>
                <a:ea typeface="Poppins"/>
                <a:cs typeface="Poppins"/>
                <a:sym typeface="Poppins"/>
              </a:rPr>
              <a:t>Introdução</a:t>
            </a:r>
          </a:p>
          <a:p>
            <a:pPr algn="just" marL="582930" indent="-291465" lvl="1">
              <a:lnSpc>
                <a:spcPts val="4050"/>
              </a:lnSpc>
              <a:buAutoNum type="arabicPeriod" startAt="1"/>
            </a:pPr>
            <a:r>
              <a:rPr lang="en-US" sz="2700" strike="noStrike" u="none">
                <a:solidFill>
                  <a:srgbClr val="FFFFFF"/>
                </a:solidFill>
                <a:latin typeface="Poppins"/>
                <a:ea typeface="Poppins"/>
                <a:cs typeface="Poppins"/>
                <a:sym typeface="Poppins"/>
              </a:rPr>
              <a:t> Mercado Imobiliário</a:t>
            </a:r>
          </a:p>
          <a:p>
            <a:pPr algn="just" marL="582930" indent="-291465" lvl="1">
              <a:lnSpc>
                <a:spcPts val="4050"/>
              </a:lnSpc>
              <a:buAutoNum type="arabicPeriod" startAt="1"/>
            </a:pPr>
            <a:r>
              <a:rPr lang="en-US" sz="2700" strike="noStrike" u="none">
                <a:solidFill>
                  <a:srgbClr val="FFFFFF"/>
                </a:solidFill>
                <a:latin typeface="Poppins"/>
                <a:ea typeface="Poppins"/>
                <a:cs typeface="Poppins"/>
                <a:sym typeface="Poppins"/>
              </a:rPr>
              <a:t>Sobre o Sistema</a:t>
            </a:r>
          </a:p>
          <a:p>
            <a:pPr algn="just" marL="582930" indent="-291465" lvl="1">
              <a:lnSpc>
                <a:spcPts val="4050"/>
              </a:lnSpc>
              <a:buAutoNum type="arabicPeriod" startAt="1"/>
            </a:pPr>
            <a:r>
              <a:rPr lang="en-US" sz="2700" strike="noStrike" u="none">
                <a:solidFill>
                  <a:srgbClr val="FFFFFF"/>
                </a:solidFill>
                <a:latin typeface="Poppins"/>
                <a:ea typeface="Poppins"/>
                <a:cs typeface="Poppins"/>
                <a:sym typeface="Poppins"/>
              </a:rPr>
              <a:t> </a:t>
            </a:r>
            <a:r>
              <a:rPr lang="en-US" sz="2700" strike="noStrike" u="none">
                <a:solidFill>
                  <a:srgbClr val="FFFFFF"/>
                </a:solidFill>
                <a:latin typeface="Poppins"/>
                <a:ea typeface="Poppins"/>
                <a:cs typeface="Poppins"/>
                <a:sym typeface="Poppins"/>
              </a:rPr>
              <a:t>Benefícios do Sistema</a:t>
            </a:r>
          </a:p>
          <a:p>
            <a:pPr algn="just" marL="582930" indent="-291465" lvl="1">
              <a:lnSpc>
                <a:spcPts val="4050"/>
              </a:lnSpc>
              <a:buAutoNum type="arabicPeriod" startAt="1"/>
            </a:pPr>
            <a:r>
              <a:rPr lang="en-US" sz="2700" strike="noStrike" u="none">
                <a:solidFill>
                  <a:srgbClr val="FFFFFF"/>
                </a:solidFill>
                <a:latin typeface="Poppins"/>
                <a:ea typeface="Poppins"/>
                <a:cs typeface="Poppins"/>
                <a:sym typeface="Poppins"/>
              </a:rPr>
              <a:t> Requisitos Funcionais</a:t>
            </a:r>
          </a:p>
          <a:p>
            <a:pPr algn="just" marL="582930" indent="-291465" lvl="1">
              <a:lnSpc>
                <a:spcPts val="4050"/>
              </a:lnSpc>
              <a:buAutoNum type="arabicPeriod" startAt="1"/>
            </a:pPr>
            <a:r>
              <a:rPr lang="en-US" sz="2700" strike="noStrike" u="none">
                <a:solidFill>
                  <a:srgbClr val="FFFFFF"/>
                </a:solidFill>
                <a:latin typeface="Poppins"/>
                <a:ea typeface="Poppins"/>
                <a:cs typeface="Poppins"/>
                <a:sym typeface="Poppins"/>
              </a:rPr>
              <a:t> Requisitos Não Funcionais</a:t>
            </a:r>
          </a:p>
          <a:p>
            <a:pPr algn="just" marL="582930" indent="-291465" lvl="1">
              <a:lnSpc>
                <a:spcPts val="4050"/>
              </a:lnSpc>
              <a:buAutoNum type="arabicPeriod" startAt="1"/>
            </a:pPr>
            <a:r>
              <a:rPr lang="en-US" sz="2700" strike="noStrike" u="none">
                <a:solidFill>
                  <a:srgbClr val="FFFFFF"/>
                </a:solidFill>
                <a:latin typeface="Poppins"/>
                <a:ea typeface="Poppins"/>
                <a:cs typeface="Poppins"/>
                <a:sym typeface="Poppins"/>
              </a:rPr>
              <a:t>Rotas e Telas do Sistema</a:t>
            </a:r>
          </a:p>
          <a:p>
            <a:pPr algn="just" marL="582930" indent="-291465" lvl="1">
              <a:lnSpc>
                <a:spcPts val="4050"/>
              </a:lnSpc>
              <a:buAutoNum type="arabicPeriod" startAt="1"/>
            </a:pPr>
            <a:r>
              <a:rPr lang="en-US" sz="2700" strike="noStrike" u="none">
                <a:solidFill>
                  <a:srgbClr val="FFFFFF"/>
                </a:solidFill>
                <a:latin typeface="Poppins"/>
                <a:ea typeface="Poppins"/>
                <a:cs typeface="Poppins"/>
                <a:sym typeface="Poppins"/>
              </a:rPr>
              <a:t>Demonstração do protótipo</a:t>
            </a:r>
          </a:p>
          <a:p>
            <a:pPr algn="just" marL="582930" indent="-291465" lvl="1">
              <a:lnSpc>
                <a:spcPts val="4050"/>
              </a:lnSpc>
              <a:buAutoNum type="arabicPeriod" startAt="1"/>
            </a:pPr>
            <a:r>
              <a:rPr lang="en-US" sz="2700" strike="noStrike" u="none">
                <a:solidFill>
                  <a:srgbClr val="FFFFFF"/>
                </a:solidFill>
                <a:latin typeface="Poppins"/>
                <a:ea typeface="Poppins"/>
                <a:cs typeface="Poppins"/>
                <a:sym typeface="Poppins"/>
              </a:rPr>
              <a:t>Precificação</a:t>
            </a:r>
          </a:p>
          <a:p>
            <a:pPr algn="just" marL="582930" indent="-291465" lvl="1">
              <a:lnSpc>
                <a:spcPts val="4050"/>
              </a:lnSpc>
              <a:buAutoNum type="arabicPeriod" startAt="1"/>
            </a:pPr>
            <a:r>
              <a:rPr lang="en-US" sz="2700" strike="noStrike" u="none">
                <a:solidFill>
                  <a:srgbClr val="FFFFFF"/>
                </a:solidFill>
                <a:latin typeface="Poppins"/>
                <a:ea typeface="Poppins"/>
                <a:cs typeface="Poppins"/>
                <a:sym typeface="Poppins"/>
              </a:rPr>
              <a:t>Retorno Financeiro</a:t>
            </a:r>
          </a:p>
          <a:p>
            <a:pPr algn="just" marL="582930" indent="-291465" lvl="1">
              <a:lnSpc>
                <a:spcPts val="4050"/>
              </a:lnSpc>
              <a:buAutoNum type="arabicPeriod" startAt="1"/>
            </a:pPr>
            <a:r>
              <a:rPr lang="en-US" sz="2700" strike="noStrike" u="none">
                <a:solidFill>
                  <a:srgbClr val="FFFFFF"/>
                </a:solidFill>
                <a:latin typeface="Poppins"/>
                <a:ea typeface="Poppins"/>
                <a:cs typeface="Poppins"/>
                <a:sym typeface="Poppins"/>
              </a:rPr>
              <a:t> Dúvidas</a:t>
            </a:r>
          </a:p>
        </p:txBody>
      </p:sp>
      <p:sp>
        <p:nvSpPr>
          <p:cNvPr name="TextBox 3" id="3"/>
          <p:cNvSpPr txBox="true"/>
          <p:nvPr/>
        </p:nvSpPr>
        <p:spPr>
          <a:xfrm rot="0">
            <a:off x="1028700" y="1276556"/>
            <a:ext cx="9450194"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SUMÁRIO</a:t>
            </a:r>
          </a:p>
        </p:txBody>
      </p:sp>
      <p:grpSp>
        <p:nvGrpSpPr>
          <p:cNvPr name="Group 4" id="4"/>
          <p:cNvGrpSpPr/>
          <p:nvPr/>
        </p:nvGrpSpPr>
        <p:grpSpPr>
          <a:xfrm rot="0">
            <a:off x="12917811" y="2682125"/>
            <a:ext cx="2541746" cy="2413268"/>
            <a:chOff x="0" y="0"/>
            <a:chExt cx="669431" cy="635593"/>
          </a:xfrm>
        </p:grpSpPr>
        <p:sp>
          <p:nvSpPr>
            <p:cNvPr name="Freeform 5" id="5"/>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B66811"/>
            </a:solidFill>
          </p:spPr>
        </p:sp>
        <p:sp>
          <p:nvSpPr>
            <p:cNvPr name="TextBox 6" id="6"/>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grpSp>
        <p:nvGrpSpPr>
          <p:cNvPr name="Group 7" id="7"/>
          <p:cNvGrpSpPr/>
          <p:nvPr/>
        </p:nvGrpSpPr>
        <p:grpSpPr>
          <a:xfrm rot="0">
            <a:off x="13231464" y="2948831"/>
            <a:ext cx="6548317" cy="6199909"/>
            <a:chOff x="0" y="0"/>
            <a:chExt cx="1014506" cy="960528"/>
          </a:xfrm>
        </p:grpSpPr>
        <p:sp>
          <p:nvSpPr>
            <p:cNvPr name="Freeform 8" id="8"/>
            <p:cNvSpPr/>
            <p:nvPr/>
          </p:nvSpPr>
          <p:spPr>
            <a:xfrm flipH="false" flipV="false" rot="0">
              <a:off x="0" y="0"/>
              <a:ext cx="1014506" cy="960528"/>
            </a:xfrm>
            <a:custGeom>
              <a:avLst/>
              <a:gdLst/>
              <a:ahLst/>
              <a:cxnLst/>
              <a:rect r="r" b="b" t="t" l="l"/>
              <a:pathLst>
                <a:path h="960528" w="1014506">
                  <a:moveTo>
                    <a:pt x="0" y="0"/>
                  </a:moveTo>
                  <a:lnTo>
                    <a:pt x="1014506" y="0"/>
                  </a:lnTo>
                  <a:lnTo>
                    <a:pt x="1014506" y="960528"/>
                  </a:lnTo>
                  <a:lnTo>
                    <a:pt x="0" y="960528"/>
                  </a:lnTo>
                  <a:close/>
                </a:path>
              </a:pathLst>
            </a:custGeom>
            <a:blipFill>
              <a:blip r:embed="rId2"/>
              <a:stretch>
                <a:fillRect l="-13913" t="0" r="-28194" b="0"/>
              </a:stretch>
            </a:blipFill>
            <a:ln w="76200" cap="sq">
              <a:solidFill>
                <a:srgbClr val="D68326"/>
              </a:solidFill>
              <a:prstDash val="solid"/>
              <a:miter/>
            </a:ln>
          </p:spPr>
        </p:sp>
      </p:grpSp>
      <p:sp>
        <p:nvSpPr>
          <p:cNvPr name="TextBox 9" id="9"/>
          <p:cNvSpPr txBox="true"/>
          <p:nvPr/>
        </p:nvSpPr>
        <p:spPr>
          <a:xfrm rot="0">
            <a:off x="17259300" y="9621610"/>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a:t>
            </a:r>
          </a:p>
        </p:txBody>
      </p:sp>
      <p:grpSp>
        <p:nvGrpSpPr>
          <p:cNvPr name="Group 10" id="10"/>
          <p:cNvGrpSpPr/>
          <p:nvPr/>
        </p:nvGrpSpPr>
        <p:grpSpPr>
          <a:xfrm rot="0">
            <a:off x="-80949" y="2746645"/>
            <a:ext cx="664380" cy="7674453"/>
            <a:chOff x="0" y="0"/>
            <a:chExt cx="174981" cy="2021255"/>
          </a:xfrm>
        </p:grpSpPr>
        <p:sp>
          <p:nvSpPr>
            <p:cNvPr name="Freeform 11" id="11"/>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12" id="12"/>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3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945961" y="2289932"/>
            <a:ext cx="14396079" cy="7270020"/>
          </a:xfrm>
          <a:custGeom>
            <a:avLst/>
            <a:gdLst/>
            <a:ahLst/>
            <a:cxnLst/>
            <a:rect r="r" b="b" t="t" l="l"/>
            <a:pathLst>
              <a:path h="7270020" w="14396079">
                <a:moveTo>
                  <a:pt x="0" y="0"/>
                </a:moveTo>
                <a:lnTo>
                  <a:pt x="14396078" y="0"/>
                </a:lnTo>
                <a:lnTo>
                  <a:pt x="14396078" y="7270020"/>
                </a:lnTo>
                <a:lnTo>
                  <a:pt x="0" y="7270020"/>
                </a:lnTo>
                <a:lnTo>
                  <a:pt x="0" y="0"/>
                </a:lnTo>
                <a:close/>
              </a:path>
            </a:pathLst>
          </a:custGeom>
          <a:blipFill>
            <a:blip r:embed="rId2"/>
            <a:stretch>
              <a:fillRect l="0" t="0" r="0" b="0"/>
            </a:stretch>
          </a:blipFill>
        </p:spPr>
      </p:sp>
      <p:sp>
        <p:nvSpPr>
          <p:cNvPr name="TextBox 6" id="6"/>
          <p:cNvSpPr txBox="true"/>
          <p:nvPr/>
        </p:nvSpPr>
        <p:spPr>
          <a:xfrm rot="0">
            <a:off x="-3845330" y="1123950"/>
            <a:ext cx="16375843" cy="906928"/>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EDITAR 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30</a:t>
            </a:r>
          </a:p>
        </p:txBody>
      </p:sp>
    </p:spTree>
  </p:cSld>
  <p:clrMapOvr>
    <a:masterClrMapping/>
  </p:clrMapOvr>
</p:sld>
</file>

<file path=ppt/slides/slide3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31</a:t>
            </a:r>
          </a:p>
        </p:txBody>
      </p:sp>
    </p:spTree>
  </p:cSld>
  <p:clrMapOvr>
    <a:masterClrMapping/>
  </p:clrMapOvr>
</p:sld>
</file>

<file path=ppt/slides/slide3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945961" y="2289932"/>
            <a:ext cx="14396079" cy="7270020"/>
          </a:xfrm>
          <a:custGeom>
            <a:avLst/>
            <a:gdLst/>
            <a:ahLst/>
            <a:cxnLst/>
            <a:rect r="r" b="b" t="t" l="l"/>
            <a:pathLst>
              <a:path h="7270020" w="14396079">
                <a:moveTo>
                  <a:pt x="0" y="0"/>
                </a:moveTo>
                <a:lnTo>
                  <a:pt x="14396078" y="0"/>
                </a:lnTo>
                <a:lnTo>
                  <a:pt x="14396078" y="7270020"/>
                </a:lnTo>
                <a:lnTo>
                  <a:pt x="0" y="7270020"/>
                </a:lnTo>
                <a:lnTo>
                  <a:pt x="0" y="0"/>
                </a:lnTo>
                <a:close/>
              </a:path>
            </a:pathLst>
          </a:custGeom>
          <a:blipFill>
            <a:blip r:embed="rId2"/>
            <a:stretch>
              <a:fillRect l="0" t="0" r="0" b="0"/>
            </a:stretch>
          </a:blipFill>
        </p:spPr>
      </p:sp>
      <p:sp>
        <p:nvSpPr>
          <p:cNvPr name="TextBox 6" id="6"/>
          <p:cNvSpPr txBox="true"/>
          <p:nvPr/>
        </p:nvSpPr>
        <p:spPr>
          <a:xfrm rot="0">
            <a:off x="-3014274" y="1123950"/>
            <a:ext cx="16375843" cy="906928"/>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DESATIVAR 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32</a:t>
            </a:r>
          </a:p>
        </p:txBody>
      </p:sp>
    </p:spTree>
  </p:cSld>
  <p:clrMapOvr>
    <a:masterClrMapping/>
  </p:clrMapOvr>
</p:sld>
</file>

<file path=ppt/slides/slide3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33</a:t>
            </a:r>
          </a:p>
        </p:txBody>
      </p:sp>
    </p:spTree>
  </p:cSld>
  <p:clrMapOvr>
    <a:masterClrMapping/>
  </p:clrMapOvr>
</p:sld>
</file>

<file path=ppt/slides/slide3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945961" y="2289932"/>
            <a:ext cx="14396079" cy="7270020"/>
          </a:xfrm>
          <a:custGeom>
            <a:avLst/>
            <a:gdLst/>
            <a:ahLst/>
            <a:cxnLst/>
            <a:rect r="r" b="b" t="t" l="l"/>
            <a:pathLst>
              <a:path h="7270020" w="14396079">
                <a:moveTo>
                  <a:pt x="0" y="0"/>
                </a:moveTo>
                <a:lnTo>
                  <a:pt x="14396078" y="0"/>
                </a:lnTo>
                <a:lnTo>
                  <a:pt x="14396078" y="7270020"/>
                </a:lnTo>
                <a:lnTo>
                  <a:pt x="0" y="7270020"/>
                </a:lnTo>
                <a:lnTo>
                  <a:pt x="0" y="0"/>
                </a:lnTo>
                <a:close/>
              </a:path>
            </a:pathLst>
          </a:custGeom>
          <a:blipFill>
            <a:blip r:embed="rId2"/>
            <a:stretch>
              <a:fillRect l="0" t="0" r="0" b="0"/>
            </a:stretch>
          </a:blipFill>
        </p:spPr>
      </p:sp>
      <p:sp>
        <p:nvSpPr>
          <p:cNvPr name="TextBox 6" id="6"/>
          <p:cNvSpPr txBox="true"/>
          <p:nvPr/>
        </p:nvSpPr>
        <p:spPr>
          <a:xfrm rot="0">
            <a:off x="-5294788"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34</a:t>
            </a:r>
          </a:p>
        </p:txBody>
      </p:sp>
    </p:spTree>
  </p:cSld>
  <p:clrMapOvr>
    <a:masterClrMapping/>
  </p:clrMapOvr>
</p:sld>
</file>

<file path=ppt/slides/slide3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35</a:t>
            </a:r>
          </a:p>
        </p:txBody>
      </p:sp>
    </p:spTree>
  </p:cSld>
  <p:clrMapOvr>
    <a:masterClrMapping/>
  </p:clrMapOvr>
</p:sld>
</file>

<file path=ppt/slides/slide3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945961" y="2289932"/>
            <a:ext cx="14396079" cy="7270020"/>
          </a:xfrm>
          <a:custGeom>
            <a:avLst/>
            <a:gdLst/>
            <a:ahLst/>
            <a:cxnLst/>
            <a:rect r="r" b="b" t="t" l="l"/>
            <a:pathLst>
              <a:path h="7270020" w="14396079">
                <a:moveTo>
                  <a:pt x="0" y="0"/>
                </a:moveTo>
                <a:lnTo>
                  <a:pt x="14396078" y="0"/>
                </a:lnTo>
                <a:lnTo>
                  <a:pt x="14396078" y="7270020"/>
                </a:lnTo>
                <a:lnTo>
                  <a:pt x="0" y="7270020"/>
                </a:lnTo>
                <a:lnTo>
                  <a:pt x="0" y="0"/>
                </a:lnTo>
                <a:close/>
              </a:path>
            </a:pathLst>
          </a:custGeom>
          <a:blipFill>
            <a:blip r:embed="rId2"/>
            <a:stretch>
              <a:fillRect l="0" t="0" r="0" b="0"/>
            </a:stretch>
          </a:blipFill>
        </p:spPr>
      </p:sp>
      <p:sp>
        <p:nvSpPr>
          <p:cNvPr name="TextBox 6" id="6"/>
          <p:cNvSpPr txBox="true"/>
          <p:nvPr/>
        </p:nvSpPr>
        <p:spPr>
          <a:xfrm rot="0">
            <a:off x="-2373383"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VISTORIA AGENDADA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36</a:t>
            </a:r>
          </a:p>
        </p:txBody>
      </p:sp>
    </p:spTree>
  </p:cSld>
  <p:clrMapOvr>
    <a:masterClrMapping/>
  </p:clrMapOvr>
</p:sld>
</file>

<file path=ppt/slides/slide3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37</a:t>
            </a:r>
          </a:p>
        </p:txBody>
      </p:sp>
    </p:spTree>
  </p:cSld>
  <p:clrMapOvr>
    <a:masterClrMapping/>
  </p:clrMapOvr>
</p:sld>
</file>

<file path=ppt/slides/slide3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2095293" y="2289932"/>
            <a:ext cx="14097414" cy="7119194"/>
          </a:xfrm>
          <a:custGeom>
            <a:avLst/>
            <a:gdLst/>
            <a:ahLst/>
            <a:cxnLst/>
            <a:rect r="r" b="b" t="t" l="l"/>
            <a:pathLst>
              <a:path h="7119194" w="14097414">
                <a:moveTo>
                  <a:pt x="0" y="0"/>
                </a:moveTo>
                <a:lnTo>
                  <a:pt x="14097414" y="0"/>
                </a:lnTo>
                <a:lnTo>
                  <a:pt x="14097414" y="7119194"/>
                </a:lnTo>
                <a:lnTo>
                  <a:pt x="0" y="7119194"/>
                </a:lnTo>
                <a:lnTo>
                  <a:pt x="0" y="0"/>
                </a:lnTo>
                <a:close/>
              </a:path>
            </a:pathLst>
          </a:custGeom>
          <a:blipFill>
            <a:blip r:embed="rId2"/>
            <a:stretch>
              <a:fillRect l="0" t="0" r="0" b="0"/>
            </a:stretch>
          </a:blipFill>
        </p:spPr>
      </p:sp>
      <p:sp>
        <p:nvSpPr>
          <p:cNvPr name="TextBox 6" id="6"/>
          <p:cNvSpPr txBox="true"/>
          <p:nvPr/>
        </p:nvSpPr>
        <p:spPr>
          <a:xfrm rot="0">
            <a:off x="-2665375"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DESEJA REAGENDAR?</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38</a:t>
            </a:r>
          </a:p>
        </p:txBody>
      </p:sp>
    </p:spTree>
  </p:cSld>
  <p:clrMapOvr>
    <a:masterClrMapping/>
  </p:clrMapOvr>
</p:sld>
</file>

<file path=ppt/slides/slide3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39</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508963" y="2870805"/>
            <a:ext cx="2756097" cy="2616785"/>
            <a:chOff x="0" y="0"/>
            <a:chExt cx="669431" cy="635593"/>
          </a:xfrm>
        </p:grpSpPr>
        <p:sp>
          <p:nvSpPr>
            <p:cNvPr name="Freeform 3" id="3"/>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B66811"/>
            </a:solidFill>
          </p:spPr>
        </p:sp>
        <p:sp>
          <p:nvSpPr>
            <p:cNvPr name="TextBox 4" id="4"/>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055380" y="3004564"/>
            <a:ext cx="7100553" cy="6722762"/>
            <a:chOff x="0" y="0"/>
            <a:chExt cx="1014506" cy="960528"/>
          </a:xfrm>
        </p:grpSpPr>
        <p:sp>
          <p:nvSpPr>
            <p:cNvPr name="Freeform 6" id="6"/>
            <p:cNvSpPr/>
            <p:nvPr/>
          </p:nvSpPr>
          <p:spPr>
            <a:xfrm flipH="false" flipV="false" rot="0">
              <a:off x="0" y="0"/>
              <a:ext cx="1014506" cy="960528"/>
            </a:xfrm>
            <a:custGeom>
              <a:avLst/>
              <a:gdLst/>
              <a:ahLst/>
              <a:cxnLst/>
              <a:rect r="r" b="b" t="t" l="l"/>
              <a:pathLst>
                <a:path h="960528" w="1014506">
                  <a:moveTo>
                    <a:pt x="0" y="0"/>
                  </a:moveTo>
                  <a:lnTo>
                    <a:pt x="1014506" y="0"/>
                  </a:lnTo>
                  <a:lnTo>
                    <a:pt x="1014506" y="960528"/>
                  </a:lnTo>
                  <a:lnTo>
                    <a:pt x="0" y="960528"/>
                  </a:lnTo>
                  <a:close/>
                </a:path>
              </a:pathLst>
            </a:custGeom>
            <a:blipFill>
              <a:blip r:embed="rId2"/>
              <a:stretch>
                <a:fillRect l="0" t="0" r="-41890" b="0"/>
              </a:stretch>
            </a:blipFill>
            <a:ln w="76200" cap="sq">
              <a:solidFill>
                <a:srgbClr val="D68326"/>
              </a:solidFill>
              <a:prstDash val="solid"/>
              <a:miter/>
            </a:ln>
          </p:spPr>
        </p:sp>
      </p:grpSp>
      <p:sp>
        <p:nvSpPr>
          <p:cNvPr name="TextBox 7" id="7"/>
          <p:cNvSpPr txBox="true"/>
          <p:nvPr/>
        </p:nvSpPr>
        <p:spPr>
          <a:xfrm rot="0">
            <a:off x="6527777" y="3219450"/>
            <a:ext cx="10632290" cy="4631055"/>
          </a:xfrm>
          <a:prstGeom prst="rect">
            <a:avLst/>
          </a:prstGeom>
        </p:spPr>
        <p:txBody>
          <a:bodyPr anchor="t" rtlCol="false" tIns="0" lIns="0" bIns="0" rIns="0">
            <a:spAutoFit/>
          </a:bodyPr>
          <a:lstStyle/>
          <a:p>
            <a:pPr algn="just">
              <a:lnSpc>
                <a:spcPts val="4050"/>
              </a:lnSpc>
            </a:pPr>
            <a:r>
              <a:rPr lang="en-US" sz="2700">
                <a:solidFill>
                  <a:srgbClr val="FFFFFF"/>
                </a:solidFill>
                <a:latin typeface="Poppins"/>
                <a:ea typeface="Poppins"/>
                <a:cs typeface="Poppins"/>
                <a:sym typeface="Poppins"/>
              </a:rPr>
              <a:t>O mercado imobiliário está em constante crescimento e digitalização, tornando-se essencial a adoção de soluções tecnológicas que otimizem processos e garantam maior segurança e eficiência nas vistorias de imóveis.</a:t>
            </a:r>
          </a:p>
          <a:p>
            <a:pPr algn="just">
              <a:lnSpc>
                <a:spcPts val="4050"/>
              </a:lnSpc>
            </a:pPr>
          </a:p>
          <a:p>
            <a:pPr algn="just">
              <a:lnSpc>
                <a:spcPts val="4050"/>
              </a:lnSpc>
            </a:pPr>
            <a:r>
              <a:rPr lang="en-US" sz="2700">
                <a:solidFill>
                  <a:srgbClr val="FFFFFF"/>
                </a:solidFill>
                <a:latin typeface="Poppins"/>
                <a:ea typeface="Poppins"/>
                <a:cs typeface="Poppins"/>
                <a:sym typeface="Poppins"/>
              </a:rPr>
              <a:t>Nosso software automatiza, organiza e melhora a gestão das vistorias imobiliárias, tornando o processo mais ágil, confiável e seguro.</a:t>
            </a:r>
          </a:p>
          <a:p>
            <a:pPr algn="just">
              <a:lnSpc>
                <a:spcPts val="4050"/>
              </a:lnSpc>
              <a:spcBef>
                <a:spcPct val="0"/>
              </a:spcBef>
            </a:pPr>
          </a:p>
        </p:txBody>
      </p:sp>
      <p:grpSp>
        <p:nvGrpSpPr>
          <p:cNvPr name="Group 8" id="8"/>
          <p:cNvGrpSpPr/>
          <p:nvPr/>
        </p:nvGrpSpPr>
        <p:grpSpPr>
          <a:xfrm rot="0">
            <a:off x="17623620" y="2577304"/>
            <a:ext cx="664380" cy="3465756"/>
            <a:chOff x="0" y="0"/>
            <a:chExt cx="174981" cy="912792"/>
          </a:xfrm>
        </p:grpSpPr>
        <p:sp>
          <p:nvSpPr>
            <p:cNvPr name="Freeform 9" id="9"/>
            <p:cNvSpPr/>
            <p:nvPr/>
          </p:nvSpPr>
          <p:spPr>
            <a:xfrm flipH="false" flipV="false" rot="0">
              <a:off x="0" y="0"/>
              <a:ext cx="174981" cy="912792"/>
            </a:xfrm>
            <a:custGeom>
              <a:avLst/>
              <a:gdLst/>
              <a:ahLst/>
              <a:cxnLst/>
              <a:rect r="r" b="b" t="t" l="l"/>
              <a:pathLst>
                <a:path h="912792" w="174981">
                  <a:moveTo>
                    <a:pt x="0" y="0"/>
                  </a:moveTo>
                  <a:lnTo>
                    <a:pt x="174981" y="0"/>
                  </a:lnTo>
                  <a:lnTo>
                    <a:pt x="174981" y="912792"/>
                  </a:lnTo>
                  <a:lnTo>
                    <a:pt x="0" y="912792"/>
                  </a:lnTo>
                  <a:close/>
                </a:path>
              </a:pathLst>
            </a:custGeom>
            <a:solidFill>
              <a:srgbClr val="D68326"/>
            </a:solidFill>
          </p:spPr>
        </p:sp>
        <p:sp>
          <p:nvSpPr>
            <p:cNvPr name="TextBox 10" id="10"/>
            <p:cNvSpPr txBox="true"/>
            <p:nvPr/>
          </p:nvSpPr>
          <p:spPr>
            <a:xfrm>
              <a:off x="0" y="-57150"/>
              <a:ext cx="174981" cy="969942"/>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a:t>
            </a:r>
          </a:p>
        </p:txBody>
      </p:sp>
      <p:sp>
        <p:nvSpPr>
          <p:cNvPr name="TextBox 12" id="12"/>
          <p:cNvSpPr txBox="true"/>
          <p:nvPr/>
        </p:nvSpPr>
        <p:spPr>
          <a:xfrm rot="0">
            <a:off x="1028700" y="1276556"/>
            <a:ext cx="9450194"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INTRODUÇÃO</a:t>
            </a:r>
          </a:p>
        </p:txBody>
      </p:sp>
    </p:spTree>
  </p:cSld>
  <p:clrMapOvr>
    <a:masterClrMapping/>
  </p:clrMapOvr>
</p:sld>
</file>

<file path=ppt/slides/slide4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2095293" y="2289932"/>
            <a:ext cx="14097414" cy="7119194"/>
          </a:xfrm>
          <a:custGeom>
            <a:avLst/>
            <a:gdLst/>
            <a:ahLst/>
            <a:cxnLst/>
            <a:rect r="r" b="b" t="t" l="l"/>
            <a:pathLst>
              <a:path h="7119194" w="14097414">
                <a:moveTo>
                  <a:pt x="0" y="0"/>
                </a:moveTo>
                <a:lnTo>
                  <a:pt x="14097414" y="0"/>
                </a:lnTo>
                <a:lnTo>
                  <a:pt x="14097414" y="7119194"/>
                </a:lnTo>
                <a:lnTo>
                  <a:pt x="0" y="7119194"/>
                </a:lnTo>
                <a:lnTo>
                  <a:pt x="0" y="0"/>
                </a:lnTo>
                <a:close/>
              </a:path>
            </a:pathLst>
          </a:custGeom>
          <a:blipFill>
            <a:blip r:embed="rId2"/>
            <a:stretch>
              <a:fillRect l="0" t="0" r="0" b="0"/>
            </a:stretch>
          </a:blipFill>
        </p:spPr>
      </p:sp>
      <p:sp>
        <p:nvSpPr>
          <p:cNvPr name="TextBox 6" id="6"/>
          <p:cNvSpPr txBox="true"/>
          <p:nvPr/>
        </p:nvSpPr>
        <p:spPr>
          <a:xfrm rot="0">
            <a:off x="-794969"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DESEJA REALIZAR A VISTORIA?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40</a:t>
            </a:r>
          </a:p>
        </p:txBody>
      </p:sp>
    </p:spTree>
  </p:cSld>
  <p:clrMapOvr>
    <a:masterClrMapping/>
  </p:clrMapOvr>
</p:sld>
</file>

<file path=ppt/slides/slide4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41</a:t>
            </a:r>
          </a:p>
        </p:txBody>
      </p:sp>
    </p:spTree>
  </p:cSld>
  <p:clrMapOvr>
    <a:masterClrMapping/>
  </p:clrMapOvr>
</p:sld>
</file>

<file path=ppt/slides/slide4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2095293" y="2289932"/>
            <a:ext cx="14097414" cy="7119194"/>
          </a:xfrm>
          <a:custGeom>
            <a:avLst/>
            <a:gdLst/>
            <a:ahLst/>
            <a:cxnLst/>
            <a:rect r="r" b="b" t="t" l="l"/>
            <a:pathLst>
              <a:path h="7119194" w="14097414">
                <a:moveTo>
                  <a:pt x="0" y="0"/>
                </a:moveTo>
                <a:lnTo>
                  <a:pt x="14097414" y="0"/>
                </a:lnTo>
                <a:lnTo>
                  <a:pt x="14097414" y="7119194"/>
                </a:lnTo>
                <a:lnTo>
                  <a:pt x="0" y="7119194"/>
                </a:lnTo>
                <a:lnTo>
                  <a:pt x="0" y="0"/>
                </a:lnTo>
                <a:close/>
              </a:path>
            </a:pathLst>
          </a:custGeom>
          <a:blipFill>
            <a:blip r:embed="rId2"/>
            <a:stretch>
              <a:fillRect l="0" t="0" r="0" b="0"/>
            </a:stretch>
          </a:blipFill>
        </p:spPr>
      </p:sp>
      <p:sp>
        <p:nvSpPr>
          <p:cNvPr name="TextBox 6" id="6"/>
          <p:cNvSpPr txBox="true"/>
          <p:nvPr/>
        </p:nvSpPr>
        <p:spPr>
          <a:xfrm rot="0">
            <a:off x="-2665375"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VISTORIA DO IMÓVEL</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42</a:t>
            </a:r>
          </a:p>
        </p:txBody>
      </p:sp>
    </p:spTree>
  </p:cSld>
  <p:clrMapOvr>
    <a:masterClrMapping/>
  </p:clrMapOvr>
</p:sld>
</file>

<file path=ppt/slides/slide43.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Freeform 6" id="6"/>
          <p:cNvSpPr/>
          <p:nvPr/>
        </p:nvSpPr>
        <p:spPr>
          <a:xfrm flipH="false" flipV="false" rot="0">
            <a:off x="1981200" y="1181100"/>
            <a:ext cx="14637544" cy="8229600"/>
          </a:xfrm>
          <a:custGeom>
            <a:avLst/>
            <a:gdLst/>
            <a:ahLst/>
            <a:cxnLst/>
            <a:rect r="r" b="b" t="t" l="l"/>
            <a:pathLst>
              <a:path h="8229600" w="14637544">
                <a:moveTo>
                  <a:pt x="0" y="0"/>
                </a:moveTo>
                <a:lnTo>
                  <a:pt x="14637544" y="0"/>
                </a:lnTo>
                <a:lnTo>
                  <a:pt x="14637544" y="8229600"/>
                </a:lnTo>
                <a:lnTo>
                  <a:pt x="0" y="8229600"/>
                </a:lnTo>
                <a:lnTo>
                  <a:pt x="0" y="0"/>
                </a:lnTo>
                <a:close/>
              </a:path>
            </a:pathLst>
          </a:custGeom>
          <a:blipFill>
            <a:blip r:embed="rId2"/>
            <a:stretch>
              <a:fillRect l="0" t="0" r="0" b="0"/>
            </a:stretch>
          </a:blipFill>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43</a:t>
            </a:r>
          </a:p>
        </p:txBody>
      </p:sp>
    </p:spTree>
  </p:cSld>
  <p:clrMapOvr>
    <a:masterClrMapping/>
  </p:clrMapOvr>
</p:sld>
</file>

<file path=ppt/slides/slide44.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988190" y="2332584"/>
            <a:ext cx="14311620" cy="7227368"/>
          </a:xfrm>
          <a:custGeom>
            <a:avLst/>
            <a:gdLst/>
            <a:ahLst/>
            <a:cxnLst/>
            <a:rect r="r" b="b" t="t" l="l"/>
            <a:pathLst>
              <a:path h="7227368" w="14311620">
                <a:moveTo>
                  <a:pt x="0" y="0"/>
                </a:moveTo>
                <a:lnTo>
                  <a:pt x="14311620" y="0"/>
                </a:lnTo>
                <a:lnTo>
                  <a:pt x="14311620" y="7227368"/>
                </a:lnTo>
                <a:lnTo>
                  <a:pt x="0" y="7227368"/>
                </a:lnTo>
                <a:lnTo>
                  <a:pt x="0" y="0"/>
                </a:lnTo>
                <a:close/>
              </a:path>
            </a:pathLst>
          </a:custGeom>
          <a:blipFill>
            <a:blip r:embed="rId2"/>
            <a:stretch>
              <a:fillRect l="0" t="0" r="0" b="0"/>
            </a:stretch>
          </a:blipFill>
        </p:spPr>
      </p:sp>
      <p:sp>
        <p:nvSpPr>
          <p:cNvPr name="TextBox 6" id="6"/>
          <p:cNvSpPr txBox="true"/>
          <p:nvPr/>
        </p:nvSpPr>
        <p:spPr>
          <a:xfrm rot="0">
            <a:off x="-3114273"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DESEJA FINALIZAR?</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44</a:t>
            </a:r>
          </a:p>
        </p:txBody>
      </p:sp>
    </p:spTree>
  </p:cSld>
  <p:clrMapOvr>
    <a:masterClrMapping/>
  </p:clrMapOvr>
</p:sld>
</file>

<file path=ppt/slides/slide4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45</a:t>
            </a:r>
          </a:p>
        </p:txBody>
      </p:sp>
    </p:spTree>
  </p:cSld>
  <p:clrMapOvr>
    <a:masterClrMapping/>
  </p:clrMapOvr>
</p:sld>
</file>

<file path=ppt/slides/slide4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945961" y="2289932"/>
            <a:ext cx="14396079" cy="7270020"/>
          </a:xfrm>
          <a:custGeom>
            <a:avLst/>
            <a:gdLst/>
            <a:ahLst/>
            <a:cxnLst/>
            <a:rect r="r" b="b" t="t" l="l"/>
            <a:pathLst>
              <a:path h="7270020" w="14396079">
                <a:moveTo>
                  <a:pt x="0" y="0"/>
                </a:moveTo>
                <a:lnTo>
                  <a:pt x="14396078" y="0"/>
                </a:lnTo>
                <a:lnTo>
                  <a:pt x="14396078" y="7270020"/>
                </a:lnTo>
                <a:lnTo>
                  <a:pt x="0" y="7270020"/>
                </a:lnTo>
                <a:lnTo>
                  <a:pt x="0" y="0"/>
                </a:lnTo>
                <a:close/>
              </a:path>
            </a:pathLst>
          </a:custGeom>
          <a:blipFill>
            <a:blip r:embed="rId2"/>
            <a:stretch>
              <a:fillRect l="0" t="0" r="0" b="0"/>
            </a:stretch>
          </a:blipFill>
        </p:spPr>
      </p:sp>
      <p:sp>
        <p:nvSpPr>
          <p:cNvPr name="TextBox 6" id="6"/>
          <p:cNvSpPr txBox="true"/>
          <p:nvPr/>
        </p:nvSpPr>
        <p:spPr>
          <a:xfrm rot="0">
            <a:off x="-2407814" y="1123950"/>
            <a:ext cx="16375843" cy="906982"/>
          </a:xfrm>
          <a:prstGeom prst="rect">
            <a:avLst/>
          </a:prstGeom>
        </p:spPr>
        <p:txBody>
          <a:bodyPr anchor="t" rtlCol="false" tIns="0" lIns="0" bIns="0" rIns="0">
            <a:spAutoFit/>
          </a:bodyPr>
          <a:lstStyle/>
          <a:p>
            <a:pPr algn="ctr">
              <a:lnSpc>
                <a:spcPts val="6364"/>
              </a:lnSpc>
            </a:pPr>
            <a:r>
              <a:rPr lang="en-US" b="true" sz="6629">
                <a:solidFill>
                  <a:srgbClr val="FFFFFF"/>
                </a:solidFill>
                <a:latin typeface="Poppins Bold"/>
                <a:ea typeface="Poppins Bold"/>
                <a:cs typeface="Poppins Bold"/>
                <a:sym typeface="Poppins Bold"/>
              </a:rPr>
              <a:t>VISTORIA FINALIZADA</a:t>
            </a:r>
          </a:p>
        </p:txBody>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46</a:t>
            </a:r>
          </a:p>
        </p:txBody>
      </p:sp>
    </p:spTree>
  </p:cSld>
  <p:clrMapOvr>
    <a:masterClrMapping/>
  </p:clrMapOvr>
</p:sld>
</file>

<file path=ppt/slides/slide4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
        <p:nvSpPr>
          <p:cNvPr name="Freeform 5" id="5"/>
          <p:cNvSpPr/>
          <p:nvPr/>
        </p:nvSpPr>
        <p:spPr>
          <a:xfrm flipH="false" flipV="false" rot="0">
            <a:off x="1828800" y="1028700"/>
            <a:ext cx="14630400" cy="8229600"/>
          </a:xfrm>
          <a:custGeom>
            <a:avLst/>
            <a:gdLst/>
            <a:ahLst/>
            <a:cxnLst/>
            <a:rect r="r" b="b" t="t" l="l"/>
            <a:pathLst>
              <a:path h="8229600" w="14630400">
                <a:moveTo>
                  <a:pt x="0" y="0"/>
                </a:moveTo>
                <a:lnTo>
                  <a:pt x="14630400" y="0"/>
                </a:lnTo>
                <a:lnTo>
                  <a:pt x="14630400" y="8229600"/>
                </a:lnTo>
                <a:lnTo>
                  <a:pt x="0" y="8229600"/>
                </a:lnTo>
                <a:lnTo>
                  <a:pt x="0" y="0"/>
                </a:lnTo>
                <a:close/>
              </a:path>
            </a:pathLst>
          </a:custGeom>
          <a:blipFill>
            <a:blip r:embed="rId2"/>
            <a:stretch>
              <a:fillRect l="0" t="0" r="0" b="0"/>
            </a:stretch>
          </a:blipFill>
        </p:spPr>
      </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47</a:t>
            </a:r>
          </a:p>
        </p:txBody>
      </p:sp>
    </p:spTree>
  </p:cSld>
  <p:clrMapOvr>
    <a:masterClrMapping/>
  </p:clrMapOvr>
</p:sld>
</file>

<file path=ppt/slides/slide48.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246913" y="5238750"/>
            <a:ext cx="16498131" cy="1014063"/>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DEMONSTRAÇÃO DO PROTÓTIPO</a:t>
            </a:r>
          </a:p>
        </p:txBody>
      </p:sp>
      <p:grpSp>
        <p:nvGrpSpPr>
          <p:cNvPr name="Group 3" id="3"/>
          <p:cNvGrpSpPr/>
          <p:nvPr/>
        </p:nvGrpSpPr>
        <p:grpSpPr>
          <a:xfrm rot="0">
            <a:off x="-80949" y="2820815"/>
            <a:ext cx="664380" cy="7600284"/>
            <a:chOff x="0" y="0"/>
            <a:chExt cx="174981" cy="2001721"/>
          </a:xfrm>
        </p:grpSpPr>
        <p:sp>
          <p:nvSpPr>
            <p:cNvPr name="Freeform 4" id="4"/>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5" id="5"/>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AutoShape 6" id="6"/>
          <p:cNvSpPr/>
          <p:nvPr/>
        </p:nvSpPr>
        <p:spPr>
          <a:xfrm flipV="true">
            <a:off x="1246946" y="6252738"/>
            <a:ext cx="15242177" cy="38100"/>
          </a:xfrm>
          <a:prstGeom prst="line">
            <a:avLst/>
          </a:prstGeom>
          <a:ln cap="flat" w="38100">
            <a:solidFill>
              <a:srgbClr val="B66811"/>
            </a:solidFill>
            <a:prstDash val="solid"/>
            <a:headEnd type="none" len="sm" w="sm"/>
            <a:tailEnd type="none" len="sm" w="sm"/>
          </a:ln>
        </p:spPr>
      </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48</a:t>
            </a:r>
          </a:p>
        </p:txBody>
      </p:sp>
    </p:spTree>
  </p:cSld>
  <p:clrMapOvr>
    <a:masterClrMapping/>
  </p:clrMapOvr>
</p:sld>
</file>

<file path=ppt/slides/slide4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79481" y="2693669"/>
            <a:ext cx="8823206" cy="8585196"/>
          </a:xfrm>
          <a:prstGeom prst="rect">
            <a:avLst/>
          </a:prstGeom>
        </p:spPr>
        <p:txBody>
          <a:bodyPr anchor="t" rtlCol="false" tIns="0" lIns="0" bIns="0" rIns="0">
            <a:spAutoFit/>
          </a:bodyPr>
          <a:lstStyle/>
          <a:p>
            <a:pPr algn="just" marL="582927" indent="-291463" lvl="1">
              <a:lnSpc>
                <a:spcPts val="4049"/>
              </a:lnSpc>
              <a:buFont typeface="Arial"/>
              <a:buChar char="•"/>
            </a:pPr>
            <a:r>
              <a:rPr lang="en-US" sz="2699">
                <a:solidFill>
                  <a:srgbClr val="FFFFFF"/>
                </a:solidFill>
                <a:latin typeface="Poppins"/>
                <a:ea typeface="Poppins"/>
                <a:cs typeface="Poppins"/>
                <a:sym typeface="Poppins"/>
              </a:rPr>
              <a:t> Equipe de 4 pessoas, onde</a:t>
            </a:r>
          </a:p>
          <a:p>
            <a:pPr algn="just" marL="1165854" indent="-388618" lvl="2">
              <a:lnSpc>
                <a:spcPts val="4049"/>
              </a:lnSpc>
              <a:buFont typeface="Arial"/>
              <a:buChar char="⚬"/>
            </a:pPr>
            <a:r>
              <a:rPr lang="en-US" sz="2699">
                <a:solidFill>
                  <a:srgbClr val="FFFFFF"/>
                </a:solidFill>
                <a:latin typeface="Poppins"/>
                <a:ea typeface="Poppins"/>
                <a:cs typeface="Poppins"/>
                <a:sym typeface="Poppins"/>
              </a:rPr>
              <a:t>1 chefe de equipe: R$ 10.000/mês</a:t>
            </a:r>
          </a:p>
          <a:p>
            <a:pPr algn="just" marL="1165854" indent="-388618" lvl="2">
              <a:lnSpc>
                <a:spcPts val="4049"/>
              </a:lnSpc>
              <a:buFont typeface="Arial"/>
              <a:buChar char="⚬"/>
            </a:pPr>
            <a:r>
              <a:rPr lang="en-US" sz="2699">
                <a:solidFill>
                  <a:srgbClr val="FFFFFF"/>
                </a:solidFill>
                <a:latin typeface="Poppins"/>
                <a:ea typeface="Poppins"/>
                <a:cs typeface="Poppins"/>
                <a:sym typeface="Poppins"/>
              </a:rPr>
              <a:t>3 membros: R$ 6.000 pra cada/mês</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Custo Total por mês = R$ 28.000</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Considerando um tempo de 6 meses de desenvolvimento</a:t>
            </a:r>
          </a:p>
          <a:p>
            <a:pPr algn="just" marL="1165854" indent="-388618" lvl="2">
              <a:lnSpc>
                <a:spcPts val="4049"/>
              </a:lnSpc>
              <a:buFont typeface="Arial"/>
              <a:buChar char="⚬"/>
            </a:pPr>
            <a:r>
              <a:rPr lang="en-US" sz="2699">
                <a:solidFill>
                  <a:srgbClr val="FFFFFF"/>
                </a:solidFill>
                <a:latin typeface="Poppins"/>
                <a:ea typeface="Poppins"/>
                <a:cs typeface="Poppins"/>
                <a:sym typeface="Poppins"/>
              </a:rPr>
              <a:t>Custo Total com pessoal = 28.000 x 6 = </a:t>
            </a:r>
          </a:p>
          <a:p>
            <a:pPr algn="just">
              <a:lnSpc>
                <a:spcPts val="4049"/>
              </a:lnSpc>
            </a:pPr>
            <a:r>
              <a:rPr lang="en-US" sz="2699">
                <a:solidFill>
                  <a:srgbClr val="FFFFFF"/>
                </a:solidFill>
                <a:latin typeface="Poppins"/>
                <a:ea typeface="Poppins"/>
                <a:cs typeface="Poppins"/>
                <a:sym typeface="Poppins"/>
              </a:rPr>
              <a:t>R$ 168.000</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Considerando um sistema de licença única</a:t>
            </a:r>
          </a:p>
          <a:p>
            <a:pPr algn="just" marL="1165854" indent="-388618" lvl="2">
              <a:lnSpc>
                <a:spcPts val="4049"/>
              </a:lnSpc>
              <a:buFont typeface="Arial"/>
              <a:buChar char="⚬"/>
            </a:pPr>
            <a:r>
              <a:rPr lang="en-US" sz="2699">
                <a:solidFill>
                  <a:srgbClr val="FFFFFF"/>
                </a:solidFill>
                <a:latin typeface="Poppins"/>
                <a:ea typeface="Poppins"/>
                <a:cs typeface="Poppins"/>
                <a:sym typeface="Poppins"/>
              </a:rPr>
              <a:t>8 licenças de 30.000</a:t>
            </a:r>
          </a:p>
          <a:p>
            <a:pPr algn="just">
              <a:lnSpc>
                <a:spcPts val="4049"/>
              </a:lnSpc>
            </a:pPr>
          </a:p>
          <a:p>
            <a:pPr algn="just">
              <a:lnSpc>
                <a:spcPts val="4049"/>
              </a:lnSpc>
            </a:pPr>
          </a:p>
          <a:p>
            <a:pPr algn="just">
              <a:lnSpc>
                <a:spcPts val="4049"/>
              </a:lnSpc>
            </a:pPr>
          </a:p>
          <a:p>
            <a:pPr algn="just">
              <a:lnSpc>
                <a:spcPts val="4049"/>
              </a:lnSpc>
            </a:pPr>
          </a:p>
        </p:txBody>
      </p:sp>
      <p:grpSp>
        <p:nvGrpSpPr>
          <p:cNvPr name="Group 3" id="3"/>
          <p:cNvGrpSpPr/>
          <p:nvPr/>
        </p:nvGrpSpPr>
        <p:grpSpPr>
          <a:xfrm rot="0">
            <a:off x="-332190" y="2798444"/>
            <a:ext cx="664380" cy="7674453"/>
            <a:chOff x="0" y="0"/>
            <a:chExt cx="174981" cy="2021255"/>
          </a:xfrm>
        </p:grpSpPr>
        <p:sp>
          <p:nvSpPr>
            <p:cNvPr name="Freeform 4" id="4"/>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5" id="5"/>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15235781" y="2526715"/>
            <a:ext cx="2756097" cy="2616785"/>
            <a:chOff x="0" y="0"/>
            <a:chExt cx="669431" cy="635593"/>
          </a:xfrm>
        </p:grpSpPr>
        <p:sp>
          <p:nvSpPr>
            <p:cNvPr name="Freeform 7" id="7"/>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B66811"/>
            </a:solidFill>
          </p:spPr>
        </p:sp>
        <p:sp>
          <p:nvSpPr>
            <p:cNvPr name="TextBox 8" id="8"/>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false" flipV="false" rot="0">
            <a:off x="10012157" y="2798444"/>
            <a:ext cx="7776652" cy="6045368"/>
          </a:xfrm>
          <a:custGeom>
            <a:avLst/>
            <a:gdLst/>
            <a:ahLst/>
            <a:cxnLst/>
            <a:rect r="r" b="b" t="t" l="l"/>
            <a:pathLst>
              <a:path h="6045368" w="7776652">
                <a:moveTo>
                  <a:pt x="0" y="0"/>
                </a:moveTo>
                <a:lnTo>
                  <a:pt x="7776652" y="0"/>
                </a:lnTo>
                <a:lnTo>
                  <a:pt x="7776652" y="6045368"/>
                </a:lnTo>
                <a:lnTo>
                  <a:pt x="0" y="6045368"/>
                </a:lnTo>
                <a:lnTo>
                  <a:pt x="0" y="0"/>
                </a:lnTo>
                <a:close/>
              </a:path>
            </a:pathLst>
          </a:custGeom>
          <a:blipFill>
            <a:blip r:embed="rId2"/>
            <a:stretch>
              <a:fillRect l="-8230" t="0" r="-823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49</a:t>
            </a:r>
          </a:p>
        </p:txBody>
      </p:sp>
      <p:sp>
        <p:nvSpPr>
          <p:cNvPr name="TextBox 11" id="11"/>
          <p:cNvSpPr txBox="true"/>
          <p:nvPr/>
        </p:nvSpPr>
        <p:spPr>
          <a:xfrm rot="0">
            <a:off x="1028700" y="1123950"/>
            <a:ext cx="12237273"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PRECIFICAÇÃO</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00790" y="2693669"/>
            <a:ext cx="11091764" cy="6564631"/>
          </a:xfrm>
          <a:prstGeom prst="rect">
            <a:avLst/>
          </a:prstGeom>
        </p:spPr>
        <p:txBody>
          <a:bodyPr anchor="t" rtlCol="false" tIns="0" lIns="0" bIns="0" rIns="0">
            <a:spAutoFit/>
          </a:bodyPr>
          <a:lstStyle/>
          <a:p>
            <a:pPr algn="just" marL="582927" indent="-291463" lvl="1">
              <a:lnSpc>
                <a:spcPts val="4049"/>
              </a:lnSpc>
              <a:buFont typeface="Arial"/>
              <a:buChar char="•"/>
            </a:pPr>
            <a:r>
              <a:rPr lang="en-US" sz="2699">
                <a:solidFill>
                  <a:srgbClr val="FFFFFF"/>
                </a:solidFill>
                <a:latin typeface="Poppins"/>
                <a:ea typeface="Poppins"/>
                <a:cs typeface="Poppins"/>
                <a:sym typeface="Poppins"/>
              </a:rPr>
              <a:t> Aumento de 20,1% nos lançamentos de imóveis em relação a 2023</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Vendas cresceram 20,8%, demonstrando alta demanda por imóveis</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Redução da oferta final em 9,2%, indicando uma rápida absorção pelo mercado</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Expansão do programa Minha Casa Minha Vida, aumentando a necessidade de gestão eficiente de vistorias</a:t>
            </a:r>
          </a:p>
          <a:p>
            <a:pPr algn="just">
              <a:lnSpc>
                <a:spcPts val="4049"/>
              </a:lnSpc>
            </a:pPr>
          </a:p>
          <a:p>
            <a:pPr algn="just">
              <a:lnSpc>
                <a:spcPts val="4049"/>
              </a:lnSpc>
            </a:pPr>
            <a:r>
              <a:rPr lang="en-US" sz="2699" strike="noStrike" u="none">
                <a:solidFill>
                  <a:srgbClr val="FFFFFF"/>
                </a:solidFill>
                <a:latin typeface="Poppins"/>
                <a:ea typeface="Poppins"/>
                <a:cs typeface="Poppins"/>
                <a:sym typeface="Poppins"/>
              </a:rPr>
              <a:t>Fontes: </a:t>
            </a:r>
            <a:r>
              <a:rPr lang="en-US" sz="2699" strike="noStrike" u="sng">
                <a:solidFill>
                  <a:srgbClr val="FFFFFF"/>
                </a:solidFill>
                <a:latin typeface="Poppins"/>
                <a:ea typeface="Poppins"/>
                <a:cs typeface="Poppins"/>
                <a:sym typeface="Poppins"/>
                <a:hlinkClick r:id="rId2" tooltip="http://www.cbicdados.com.br/menu/mercado-imobiliario/indicadores-imobiliarios-nacionais"/>
              </a:rPr>
              <a:t>Banco de dados CBIC</a:t>
            </a:r>
          </a:p>
        </p:txBody>
      </p:sp>
      <p:grpSp>
        <p:nvGrpSpPr>
          <p:cNvPr name="Group 3" id="3"/>
          <p:cNvGrpSpPr/>
          <p:nvPr/>
        </p:nvGrpSpPr>
        <p:grpSpPr>
          <a:xfrm rot="0">
            <a:off x="-80949" y="2746645"/>
            <a:ext cx="664380" cy="7674453"/>
            <a:chOff x="0" y="0"/>
            <a:chExt cx="174981" cy="2021255"/>
          </a:xfrm>
        </p:grpSpPr>
        <p:sp>
          <p:nvSpPr>
            <p:cNvPr name="Freeform 4" id="4"/>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5" id="5"/>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15071466" y="1739026"/>
            <a:ext cx="2541746" cy="2413268"/>
            <a:chOff x="0" y="0"/>
            <a:chExt cx="669431" cy="635593"/>
          </a:xfrm>
        </p:grpSpPr>
        <p:sp>
          <p:nvSpPr>
            <p:cNvPr name="Freeform 7" id="7"/>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B66811"/>
            </a:solidFill>
          </p:spPr>
        </p:sp>
        <p:sp>
          <p:nvSpPr>
            <p:cNvPr name="TextBox 8" id="8"/>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false" flipV="false" rot="0">
            <a:off x="12509912" y="1944768"/>
            <a:ext cx="4894644" cy="7127647"/>
          </a:xfrm>
          <a:custGeom>
            <a:avLst/>
            <a:gdLst/>
            <a:ahLst/>
            <a:cxnLst/>
            <a:rect r="r" b="b" t="t" l="l"/>
            <a:pathLst>
              <a:path h="7127647" w="4894644">
                <a:moveTo>
                  <a:pt x="0" y="0"/>
                </a:moveTo>
                <a:lnTo>
                  <a:pt x="4894644" y="0"/>
                </a:lnTo>
                <a:lnTo>
                  <a:pt x="4894644" y="7127646"/>
                </a:lnTo>
                <a:lnTo>
                  <a:pt x="0" y="7127646"/>
                </a:lnTo>
                <a:lnTo>
                  <a:pt x="0" y="0"/>
                </a:lnTo>
                <a:close/>
              </a:path>
            </a:pathLst>
          </a:custGeom>
          <a:blipFill>
            <a:blip r:embed="rId3"/>
            <a:stretch>
              <a:fillRect l="0" t="-1535" r="0" b="-1535"/>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a:t>
            </a:r>
          </a:p>
        </p:txBody>
      </p:sp>
      <p:sp>
        <p:nvSpPr>
          <p:cNvPr name="TextBox 11" id="11"/>
          <p:cNvSpPr txBox="true"/>
          <p:nvPr/>
        </p:nvSpPr>
        <p:spPr>
          <a:xfrm rot="0">
            <a:off x="583431" y="1123950"/>
            <a:ext cx="12237273"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MERCADO IMOBILIÁRIO</a:t>
            </a:r>
          </a:p>
        </p:txBody>
      </p:sp>
    </p:spTree>
  </p:cSld>
  <p:clrMapOvr>
    <a:masterClrMapping/>
  </p:clrMapOvr>
</p:sld>
</file>

<file path=ppt/slides/slide50.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583431" y="2421676"/>
            <a:ext cx="8959785" cy="7574281"/>
          </a:xfrm>
          <a:prstGeom prst="rect">
            <a:avLst/>
          </a:prstGeom>
        </p:spPr>
        <p:txBody>
          <a:bodyPr anchor="t" rtlCol="false" tIns="0" lIns="0" bIns="0" rIns="0">
            <a:spAutoFit/>
          </a:bodyPr>
          <a:lstStyle/>
          <a:p>
            <a:pPr algn="just" marL="582927" indent="-291463" lvl="1">
              <a:lnSpc>
                <a:spcPts val="4049"/>
              </a:lnSpc>
              <a:buFont typeface="Arial"/>
              <a:buChar char="•"/>
            </a:pPr>
            <a:r>
              <a:rPr lang="en-US" sz="2699">
                <a:solidFill>
                  <a:srgbClr val="FFFFFF"/>
                </a:solidFill>
                <a:latin typeface="Poppins"/>
                <a:ea typeface="Poppins"/>
                <a:cs typeface="Poppins"/>
                <a:sym typeface="Poppins"/>
              </a:rPr>
              <a:t>Tempo médio de vistoria: 2h </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Faixa média de preço de uma vistoria: R$ 400,00 a R$800,00</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Tempo estimado que será</a:t>
            </a:r>
            <a:r>
              <a:rPr lang="en-US" sz="2699">
                <a:solidFill>
                  <a:srgbClr val="FFFFFF"/>
                </a:solidFill>
                <a:latin typeface="Poppins"/>
                <a:ea typeface="Poppins"/>
                <a:cs typeface="Poppins"/>
                <a:sym typeface="Poppins"/>
              </a:rPr>
              <a:t> economizado com o sistema: entre 30% e 50% do tempo atual</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Economia estimada com papelada: R$50,00 por vistoria</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Ha</a:t>
            </a:r>
            <a:r>
              <a:rPr lang="en-US" sz="2699">
                <a:solidFill>
                  <a:srgbClr val="FFFFFF"/>
                </a:solidFill>
                <a:latin typeface="Poppins"/>
                <a:ea typeface="Poppins"/>
                <a:cs typeface="Poppins"/>
                <a:sym typeface="Poppins"/>
              </a:rPr>
              <a:t>veria um aumento na receita do cliente em média de 40% a 50% </a:t>
            </a:r>
          </a:p>
          <a:p>
            <a:pPr algn="just">
              <a:lnSpc>
                <a:spcPts val="4049"/>
              </a:lnSpc>
            </a:pPr>
          </a:p>
          <a:p>
            <a:pPr algn="just">
              <a:lnSpc>
                <a:spcPts val="4049"/>
              </a:lnSpc>
            </a:pPr>
          </a:p>
        </p:txBody>
      </p:sp>
      <p:grpSp>
        <p:nvGrpSpPr>
          <p:cNvPr name="Group 3" id="3"/>
          <p:cNvGrpSpPr/>
          <p:nvPr/>
        </p:nvGrpSpPr>
        <p:grpSpPr>
          <a:xfrm rot="0">
            <a:off x="-332190" y="2612547"/>
            <a:ext cx="664380" cy="7674453"/>
            <a:chOff x="0" y="0"/>
            <a:chExt cx="174981" cy="2021255"/>
          </a:xfrm>
        </p:grpSpPr>
        <p:sp>
          <p:nvSpPr>
            <p:cNvPr name="Freeform 4" id="4"/>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5" id="5"/>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10865632" y="3407087"/>
            <a:ext cx="2756097" cy="2616785"/>
            <a:chOff x="0" y="0"/>
            <a:chExt cx="669431" cy="635593"/>
          </a:xfrm>
        </p:grpSpPr>
        <p:sp>
          <p:nvSpPr>
            <p:cNvPr name="Freeform 7" id="7"/>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B66811"/>
            </a:solidFill>
          </p:spPr>
        </p:sp>
        <p:sp>
          <p:nvSpPr>
            <p:cNvPr name="TextBox 8" id="8"/>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false" flipV="false" rot="0">
            <a:off x="11029946" y="3527588"/>
            <a:ext cx="6519840" cy="4343843"/>
          </a:xfrm>
          <a:custGeom>
            <a:avLst/>
            <a:gdLst/>
            <a:ahLst/>
            <a:cxnLst/>
            <a:rect r="r" b="b" t="t" l="l"/>
            <a:pathLst>
              <a:path h="4343843" w="6519840">
                <a:moveTo>
                  <a:pt x="0" y="0"/>
                </a:moveTo>
                <a:lnTo>
                  <a:pt x="6519839" y="0"/>
                </a:lnTo>
                <a:lnTo>
                  <a:pt x="6519839" y="4343843"/>
                </a:lnTo>
                <a:lnTo>
                  <a:pt x="0" y="4343843"/>
                </a:lnTo>
                <a:lnTo>
                  <a:pt x="0" y="0"/>
                </a:lnTo>
                <a:close/>
              </a:path>
            </a:pathLst>
          </a:custGeom>
          <a:blipFill>
            <a:blip r:embed="rId2"/>
            <a:stretch>
              <a:fillRect l="0" t="0" r="0" b="0"/>
            </a:stretch>
          </a:blipFill>
        </p:spPr>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50</a:t>
            </a:r>
          </a:p>
        </p:txBody>
      </p:sp>
      <p:sp>
        <p:nvSpPr>
          <p:cNvPr name="TextBox 11" id="11"/>
          <p:cNvSpPr txBox="true"/>
          <p:nvPr/>
        </p:nvSpPr>
        <p:spPr>
          <a:xfrm rot="0">
            <a:off x="1028700" y="1123950"/>
            <a:ext cx="12237273"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RETORNO FINANCEIRO</a:t>
            </a:r>
          </a:p>
        </p:txBody>
      </p:sp>
    </p:spTree>
  </p:cSld>
  <p:clrMapOvr>
    <a:masterClrMapping/>
  </p:clrMapOvr>
</p:sld>
</file>

<file path=ppt/slides/slide51.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393056" y="6566501"/>
            <a:ext cx="15866244" cy="3871074"/>
            <a:chOff x="0" y="0"/>
            <a:chExt cx="2458096" cy="599731"/>
          </a:xfrm>
        </p:grpSpPr>
        <p:sp>
          <p:nvSpPr>
            <p:cNvPr name="Freeform 3" id="3"/>
            <p:cNvSpPr/>
            <p:nvPr/>
          </p:nvSpPr>
          <p:spPr>
            <a:xfrm flipH="false" flipV="false" rot="0">
              <a:off x="0" y="0"/>
              <a:ext cx="2458096" cy="599731"/>
            </a:xfrm>
            <a:custGeom>
              <a:avLst/>
              <a:gdLst/>
              <a:ahLst/>
              <a:cxnLst/>
              <a:rect r="r" b="b" t="t" l="l"/>
              <a:pathLst>
                <a:path h="599731" w="2458096">
                  <a:moveTo>
                    <a:pt x="0" y="0"/>
                  </a:moveTo>
                  <a:lnTo>
                    <a:pt x="2458096" y="0"/>
                  </a:lnTo>
                  <a:lnTo>
                    <a:pt x="2458096" y="599731"/>
                  </a:lnTo>
                  <a:lnTo>
                    <a:pt x="0" y="599731"/>
                  </a:lnTo>
                  <a:close/>
                </a:path>
              </a:pathLst>
            </a:custGeom>
            <a:blipFill>
              <a:blip r:embed="rId2"/>
              <a:stretch>
                <a:fillRect l="0" t="-86536" r="0" b="-86536"/>
              </a:stretch>
            </a:blipFill>
            <a:ln w="76200" cap="sq">
              <a:solidFill>
                <a:srgbClr val="D68326"/>
              </a:solidFill>
              <a:prstDash val="solid"/>
              <a:miter/>
            </a:ln>
          </p:spPr>
        </p:sp>
      </p:grpSp>
      <p:grpSp>
        <p:nvGrpSpPr>
          <p:cNvPr name="Group 4" id="4"/>
          <p:cNvGrpSpPr/>
          <p:nvPr/>
        </p:nvGrpSpPr>
        <p:grpSpPr>
          <a:xfrm rot="0">
            <a:off x="11746341" y="3480401"/>
            <a:ext cx="5069949" cy="3475090"/>
            <a:chOff x="0" y="0"/>
            <a:chExt cx="1335295" cy="915250"/>
          </a:xfrm>
        </p:grpSpPr>
        <p:sp>
          <p:nvSpPr>
            <p:cNvPr name="Freeform 5" id="5"/>
            <p:cNvSpPr/>
            <p:nvPr/>
          </p:nvSpPr>
          <p:spPr>
            <a:xfrm flipH="false" flipV="false" rot="0">
              <a:off x="0" y="0"/>
              <a:ext cx="1335295" cy="915250"/>
            </a:xfrm>
            <a:custGeom>
              <a:avLst/>
              <a:gdLst/>
              <a:ahLst/>
              <a:cxnLst/>
              <a:rect r="r" b="b" t="t" l="l"/>
              <a:pathLst>
                <a:path h="915250" w="1335295">
                  <a:moveTo>
                    <a:pt x="0" y="0"/>
                  </a:moveTo>
                  <a:lnTo>
                    <a:pt x="1335295" y="0"/>
                  </a:lnTo>
                  <a:lnTo>
                    <a:pt x="1335295" y="915250"/>
                  </a:lnTo>
                  <a:lnTo>
                    <a:pt x="0" y="915250"/>
                  </a:lnTo>
                  <a:close/>
                </a:path>
              </a:pathLst>
            </a:custGeom>
            <a:solidFill>
              <a:srgbClr val="D68326"/>
            </a:solidFill>
          </p:spPr>
        </p:sp>
        <p:sp>
          <p:nvSpPr>
            <p:cNvPr name="TextBox 6" id="6"/>
            <p:cNvSpPr txBox="true"/>
            <p:nvPr/>
          </p:nvSpPr>
          <p:spPr>
            <a:xfrm>
              <a:off x="0" y="-57150"/>
              <a:ext cx="1335295" cy="972400"/>
            </a:xfrm>
            <a:prstGeom prst="rect">
              <a:avLst/>
            </a:prstGeom>
          </p:spPr>
          <p:txBody>
            <a:bodyPr anchor="ctr" rtlCol="false" tIns="50800" lIns="50800" bIns="50800" rIns="50800"/>
            <a:lstStyle/>
            <a:p>
              <a:pPr algn="ctr">
                <a:lnSpc>
                  <a:spcPts val="2799"/>
                </a:lnSpc>
              </a:pPr>
            </a:p>
          </p:txBody>
        </p:sp>
      </p:grpSp>
      <p:sp>
        <p:nvSpPr>
          <p:cNvPr name="Freeform 7" id="7"/>
          <p:cNvSpPr/>
          <p:nvPr/>
        </p:nvSpPr>
        <p:spPr>
          <a:xfrm flipH="false" flipV="false" rot="0">
            <a:off x="1028700" y="1028700"/>
            <a:ext cx="728713" cy="816942"/>
          </a:xfrm>
          <a:custGeom>
            <a:avLst/>
            <a:gdLst/>
            <a:ahLst/>
            <a:cxnLst/>
            <a:rect r="r" b="b" t="t" l="l"/>
            <a:pathLst>
              <a:path h="816942" w="728713">
                <a:moveTo>
                  <a:pt x="0" y="0"/>
                </a:moveTo>
                <a:lnTo>
                  <a:pt x="728713" y="0"/>
                </a:lnTo>
                <a:lnTo>
                  <a:pt x="728713" y="816942"/>
                </a:lnTo>
                <a:lnTo>
                  <a:pt x="0" y="816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grpSp>
        <p:nvGrpSpPr>
          <p:cNvPr name="Group 8" id="8"/>
          <p:cNvGrpSpPr/>
          <p:nvPr/>
        </p:nvGrpSpPr>
        <p:grpSpPr>
          <a:xfrm rot="0">
            <a:off x="-268046" y="6566501"/>
            <a:ext cx="1296746" cy="3993743"/>
            <a:chOff x="0" y="0"/>
            <a:chExt cx="341530" cy="1051850"/>
          </a:xfrm>
        </p:grpSpPr>
        <p:sp>
          <p:nvSpPr>
            <p:cNvPr name="Freeform 9" id="9"/>
            <p:cNvSpPr/>
            <p:nvPr/>
          </p:nvSpPr>
          <p:spPr>
            <a:xfrm flipH="false" flipV="false" rot="0">
              <a:off x="0" y="0"/>
              <a:ext cx="341530" cy="1051850"/>
            </a:xfrm>
            <a:custGeom>
              <a:avLst/>
              <a:gdLst/>
              <a:ahLst/>
              <a:cxnLst/>
              <a:rect r="r" b="b" t="t" l="l"/>
              <a:pathLst>
                <a:path h="1051850" w="341530">
                  <a:moveTo>
                    <a:pt x="0" y="0"/>
                  </a:moveTo>
                  <a:lnTo>
                    <a:pt x="341530" y="0"/>
                  </a:lnTo>
                  <a:lnTo>
                    <a:pt x="341530" y="1051850"/>
                  </a:lnTo>
                  <a:lnTo>
                    <a:pt x="0" y="1051850"/>
                  </a:lnTo>
                  <a:close/>
                </a:path>
              </a:pathLst>
            </a:custGeom>
            <a:solidFill>
              <a:srgbClr val="FFAA1A"/>
            </a:solidFill>
          </p:spPr>
        </p:sp>
        <p:sp>
          <p:nvSpPr>
            <p:cNvPr name="TextBox 10" id="10"/>
            <p:cNvSpPr txBox="true"/>
            <p:nvPr/>
          </p:nvSpPr>
          <p:spPr>
            <a:xfrm>
              <a:off x="0" y="-57150"/>
              <a:ext cx="341530" cy="1109000"/>
            </a:xfrm>
            <a:prstGeom prst="rect">
              <a:avLst/>
            </a:prstGeom>
          </p:spPr>
          <p:txBody>
            <a:bodyPr anchor="ctr" rtlCol="false" tIns="50800" lIns="50800" bIns="50800" rIns="50800"/>
            <a:lstStyle/>
            <a:p>
              <a:pPr algn="ctr">
                <a:lnSpc>
                  <a:spcPts val="2799"/>
                </a:lnSpc>
              </a:pPr>
            </a:p>
          </p:txBody>
        </p:sp>
      </p:grpSp>
      <p:sp>
        <p:nvSpPr>
          <p:cNvPr name="TextBox 11" id="11"/>
          <p:cNvSpPr txBox="true"/>
          <p:nvPr/>
        </p:nvSpPr>
        <p:spPr>
          <a:xfrm rot="0">
            <a:off x="1028700" y="2841895"/>
            <a:ext cx="9751205"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DÚVIDAS?</a:t>
            </a:r>
          </a:p>
        </p:txBody>
      </p:sp>
      <p:sp>
        <p:nvSpPr>
          <p:cNvPr name="TextBox 12" id="12"/>
          <p:cNvSpPr txBox="true"/>
          <p:nvPr/>
        </p:nvSpPr>
        <p:spPr>
          <a:xfrm rot="0">
            <a:off x="1028700" y="4257384"/>
            <a:ext cx="10890866" cy="473075"/>
          </a:xfrm>
          <a:prstGeom prst="rect">
            <a:avLst/>
          </a:prstGeom>
        </p:spPr>
        <p:txBody>
          <a:bodyPr anchor="t" rtlCol="false" tIns="0" lIns="0" bIns="0" rIns="0">
            <a:spAutoFit/>
          </a:bodyPr>
          <a:lstStyle/>
          <a:p>
            <a:pPr algn="l">
              <a:lnSpc>
                <a:spcPts val="3910"/>
              </a:lnSpc>
            </a:pPr>
            <a:r>
              <a:rPr lang="en-US" sz="2300" spc="1104">
                <a:solidFill>
                  <a:srgbClr val="FFFFFF"/>
                </a:solidFill>
                <a:latin typeface="Poppins"/>
                <a:ea typeface="Poppins"/>
                <a:cs typeface="Poppins"/>
                <a:sym typeface="Poppins"/>
              </a:rPr>
              <a:t>INTERESSE? VAMOS ENTRAR EM CONTATO</a:t>
            </a:r>
          </a:p>
        </p:txBody>
      </p:sp>
      <p:sp>
        <p:nvSpPr>
          <p:cNvPr name="TextBox 13" id="13"/>
          <p:cNvSpPr txBox="true"/>
          <p:nvPr/>
        </p:nvSpPr>
        <p:spPr>
          <a:xfrm rot="0">
            <a:off x="12130202" y="4344822"/>
            <a:ext cx="4819891" cy="425450"/>
          </a:xfrm>
          <a:prstGeom prst="rect">
            <a:avLst/>
          </a:prstGeom>
        </p:spPr>
        <p:txBody>
          <a:bodyPr anchor="t" rtlCol="false" tIns="0" lIns="0" bIns="0" rIns="0">
            <a:spAutoFit/>
          </a:bodyPr>
          <a:lstStyle/>
          <a:p>
            <a:pPr algn="l" marL="0" indent="0" lvl="0">
              <a:lnSpc>
                <a:spcPts val="3400"/>
              </a:lnSpc>
              <a:spcBef>
                <a:spcPct val="0"/>
              </a:spcBef>
            </a:pPr>
            <a:r>
              <a:rPr lang="en-US" sz="2000">
                <a:solidFill>
                  <a:srgbClr val="FFFFFF">
                    <a:alpha val="69804"/>
                  </a:srgbClr>
                </a:solidFill>
                <a:latin typeface="Poppins"/>
                <a:ea typeface="Poppins"/>
                <a:cs typeface="Poppins"/>
                <a:sym typeface="Poppins"/>
              </a:rPr>
              <a:t>1234 Av. da Inovação, Tech Tower</a:t>
            </a:r>
          </a:p>
        </p:txBody>
      </p:sp>
      <p:sp>
        <p:nvSpPr>
          <p:cNvPr name="TextBox 14" id="14"/>
          <p:cNvSpPr txBox="true"/>
          <p:nvPr/>
        </p:nvSpPr>
        <p:spPr>
          <a:xfrm rot="0">
            <a:off x="12130202" y="3646356"/>
            <a:ext cx="4278273" cy="473075"/>
          </a:xfrm>
          <a:prstGeom prst="rect">
            <a:avLst/>
          </a:prstGeom>
        </p:spPr>
        <p:txBody>
          <a:bodyPr anchor="t" rtlCol="false" tIns="0" lIns="0" bIns="0" rIns="0">
            <a:spAutoFit/>
          </a:bodyPr>
          <a:lstStyle/>
          <a:p>
            <a:pPr algn="l" marL="0" indent="0" lvl="1">
              <a:lnSpc>
                <a:spcPts val="3910"/>
              </a:lnSpc>
              <a:spcBef>
                <a:spcPct val="0"/>
              </a:spcBef>
            </a:pPr>
            <a:r>
              <a:rPr lang="en-US" sz="2300" spc="1104">
                <a:solidFill>
                  <a:srgbClr val="FFFFFF"/>
                </a:solidFill>
                <a:latin typeface="Poppins"/>
                <a:ea typeface="Poppins"/>
                <a:cs typeface="Poppins"/>
                <a:sym typeface="Poppins"/>
              </a:rPr>
              <a:t>ENDEREÇO</a:t>
            </a:r>
          </a:p>
        </p:txBody>
      </p:sp>
      <p:sp>
        <p:nvSpPr>
          <p:cNvPr name="TextBox 15" id="15"/>
          <p:cNvSpPr txBox="true"/>
          <p:nvPr/>
        </p:nvSpPr>
        <p:spPr>
          <a:xfrm rot="0">
            <a:off x="12130202" y="5811637"/>
            <a:ext cx="4819891" cy="854075"/>
          </a:xfrm>
          <a:prstGeom prst="rect">
            <a:avLst/>
          </a:prstGeom>
        </p:spPr>
        <p:txBody>
          <a:bodyPr anchor="t" rtlCol="false" tIns="0" lIns="0" bIns="0" rIns="0">
            <a:spAutoFit/>
          </a:bodyPr>
          <a:lstStyle/>
          <a:p>
            <a:pPr algn="l">
              <a:lnSpc>
                <a:spcPts val="3400"/>
              </a:lnSpc>
            </a:pPr>
            <a:r>
              <a:rPr lang="en-US" sz="2000">
                <a:solidFill>
                  <a:srgbClr val="FFFFFF">
                    <a:alpha val="69804"/>
                  </a:srgbClr>
                </a:solidFill>
                <a:latin typeface="Poppins"/>
                <a:ea typeface="Poppins"/>
                <a:cs typeface="Poppins"/>
                <a:sym typeface="Poppins"/>
              </a:rPr>
              <a:t>+55 98 98765-4321</a:t>
            </a:r>
          </a:p>
          <a:p>
            <a:pPr algn="l" marL="0" indent="0" lvl="0">
              <a:lnSpc>
                <a:spcPts val="3400"/>
              </a:lnSpc>
              <a:spcBef>
                <a:spcPct val="0"/>
              </a:spcBef>
            </a:pPr>
            <a:r>
              <a:rPr lang="en-US" sz="2000">
                <a:solidFill>
                  <a:srgbClr val="FFFFFF">
                    <a:alpha val="69804"/>
                  </a:srgbClr>
                </a:solidFill>
                <a:latin typeface="Poppins"/>
                <a:ea typeface="Poppins"/>
                <a:cs typeface="Poppins"/>
                <a:sym typeface="Poppins"/>
              </a:rPr>
              <a:t>contato@techvanguard.com.br</a:t>
            </a:r>
          </a:p>
        </p:txBody>
      </p:sp>
      <p:sp>
        <p:nvSpPr>
          <p:cNvPr name="TextBox 16" id="16"/>
          <p:cNvSpPr txBox="true"/>
          <p:nvPr/>
        </p:nvSpPr>
        <p:spPr>
          <a:xfrm rot="0">
            <a:off x="12130202" y="5113172"/>
            <a:ext cx="3876317" cy="473075"/>
          </a:xfrm>
          <a:prstGeom prst="rect">
            <a:avLst/>
          </a:prstGeom>
        </p:spPr>
        <p:txBody>
          <a:bodyPr anchor="t" rtlCol="false" tIns="0" lIns="0" bIns="0" rIns="0">
            <a:spAutoFit/>
          </a:bodyPr>
          <a:lstStyle/>
          <a:p>
            <a:pPr algn="l" marL="0" indent="0" lvl="1">
              <a:lnSpc>
                <a:spcPts val="3910"/>
              </a:lnSpc>
              <a:spcBef>
                <a:spcPct val="0"/>
              </a:spcBef>
            </a:pPr>
            <a:r>
              <a:rPr lang="en-US" sz="2300" spc="1104">
                <a:solidFill>
                  <a:srgbClr val="FFFFFF"/>
                </a:solidFill>
                <a:latin typeface="Poppins"/>
                <a:ea typeface="Poppins"/>
                <a:cs typeface="Poppins"/>
                <a:sym typeface="Poppins"/>
              </a:rPr>
              <a:t>CONTATO</a:t>
            </a:r>
          </a:p>
        </p:txBody>
      </p:sp>
      <p:sp>
        <p:nvSpPr>
          <p:cNvPr name="TextBox 17" id="17"/>
          <p:cNvSpPr txBox="true"/>
          <p:nvPr/>
        </p:nvSpPr>
        <p:spPr>
          <a:xfrm rot="0">
            <a:off x="1997246" y="1228931"/>
            <a:ext cx="4370681" cy="650237"/>
          </a:xfrm>
          <a:prstGeom prst="rect">
            <a:avLst/>
          </a:prstGeom>
        </p:spPr>
        <p:txBody>
          <a:bodyPr anchor="t" rtlCol="false" tIns="0" lIns="0" bIns="0" rIns="0">
            <a:spAutoFit/>
          </a:bodyPr>
          <a:lstStyle/>
          <a:p>
            <a:pPr algn="l">
              <a:lnSpc>
                <a:spcPts val="2494"/>
              </a:lnSpc>
            </a:pPr>
            <a:r>
              <a:rPr lang="en-US" sz="2598" b="true">
                <a:solidFill>
                  <a:srgbClr val="FFFFFF"/>
                </a:solidFill>
                <a:latin typeface="Poppins Bold"/>
                <a:ea typeface="Poppins Bold"/>
                <a:cs typeface="Poppins Bold"/>
                <a:sym typeface="Poppins Bold"/>
              </a:rPr>
              <a:t>TECHVANGUARD</a:t>
            </a:r>
          </a:p>
          <a:p>
            <a:pPr algn="l">
              <a:lnSpc>
                <a:spcPts val="2494"/>
              </a:lnSpc>
            </a:pPr>
            <a:r>
              <a:rPr lang="en-US" sz="2598" b="true">
                <a:solidFill>
                  <a:srgbClr val="FFFFFF"/>
                </a:solidFill>
                <a:latin typeface="Poppins Bold"/>
                <a:ea typeface="Poppins Bold"/>
                <a:cs typeface="Poppins Bold"/>
                <a:sym typeface="Poppins Bold"/>
              </a:rPr>
              <a:t>solutions</a:t>
            </a:r>
          </a:p>
        </p:txBody>
      </p:sp>
      <p:sp>
        <p:nvSpPr>
          <p:cNvPr name="TextBox 18" id="18"/>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51</a:t>
            </a:r>
          </a:p>
        </p:txBody>
      </p:sp>
    </p:spTree>
  </p:cSld>
  <p:clrMapOvr>
    <a:masterClrMapping/>
  </p:clrMapOvr>
</p:sld>
</file>

<file path=ppt/slides/slide52.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Freeform 2" id="2"/>
          <p:cNvSpPr/>
          <p:nvPr/>
        </p:nvSpPr>
        <p:spPr>
          <a:xfrm flipH="false" flipV="false" rot="0">
            <a:off x="-4373672" y="1958466"/>
            <a:ext cx="15188815" cy="8328534"/>
          </a:xfrm>
          <a:custGeom>
            <a:avLst/>
            <a:gdLst/>
            <a:ahLst/>
            <a:cxnLst/>
            <a:rect r="r" b="b" t="t" l="l"/>
            <a:pathLst>
              <a:path h="8328534" w="15188815">
                <a:moveTo>
                  <a:pt x="0" y="0"/>
                </a:moveTo>
                <a:lnTo>
                  <a:pt x="15188815" y="0"/>
                </a:lnTo>
                <a:lnTo>
                  <a:pt x="15188815" y="8328534"/>
                </a:lnTo>
                <a:lnTo>
                  <a:pt x="0" y="8328534"/>
                </a:lnTo>
                <a:lnTo>
                  <a:pt x="0" y="0"/>
                </a:lnTo>
                <a:close/>
              </a:path>
            </a:pathLst>
          </a:custGeom>
          <a:blipFill>
            <a:blip r:embed="rId2"/>
            <a:stretch>
              <a:fillRect l="0" t="0" r="0" b="0"/>
            </a:stretch>
          </a:blipFill>
        </p:spPr>
      </p:sp>
      <p:grpSp>
        <p:nvGrpSpPr>
          <p:cNvPr name="Group 3" id="3"/>
          <p:cNvGrpSpPr/>
          <p:nvPr/>
        </p:nvGrpSpPr>
        <p:grpSpPr>
          <a:xfrm rot="0">
            <a:off x="14738843" y="7891650"/>
            <a:ext cx="2520457" cy="685430"/>
            <a:chOff x="0" y="0"/>
            <a:chExt cx="726896" cy="197677"/>
          </a:xfrm>
        </p:grpSpPr>
        <p:sp>
          <p:nvSpPr>
            <p:cNvPr name="Freeform 4" id="4"/>
            <p:cNvSpPr/>
            <p:nvPr/>
          </p:nvSpPr>
          <p:spPr>
            <a:xfrm flipH="false" flipV="false" rot="0">
              <a:off x="0" y="0"/>
              <a:ext cx="726896" cy="197677"/>
            </a:xfrm>
            <a:custGeom>
              <a:avLst/>
              <a:gdLst/>
              <a:ahLst/>
              <a:cxnLst/>
              <a:rect r="r" b="b" t="t" l="l"/>
              <a:pathLst>
                <a:path h="197677" w="726896">
                  <a:moveTo>
                    <a:pt x="0" y="0"/>
                  </a:moveTo>
                  <a:lnTo>
                    <a:pt x="726896" y="0"/>
                  </a:lnTo>
                  <a:lnTo>
                    <a:pt x="726896" y="197677"/>
                  </a:lnTo>
                  <a:lnTo>
                    <a:pt x="0" y="197677"/>
                  </a:lnTo>
                  <a:close/>
                </a:path>
              </a:pathLst>
            </a:custGeom>
            <a:solidFill>
              <a:srgbClr val="D68326"/>
            </a:solidFill>
          </p:spPr>
        </p:sp>
        <p:sp>
          <p:nvSpPr>
            <p:cNvPr name="TextBox 5" id="5"/>
            <p:cNvSpPr txBox="true"/>
            <p:nvPr/>
          </p:nvSpPr>
          <p:spPr>
            <a:xfrm>
              <a:off x="0" y="-123825"/>
              <a:ext cx="726896" cy="321502"/>
            </a:xfrm>
            <a:prstGeom prst="rect">
              <a:avLst/>
            </a:prstGeom>
          </p:spPr>
          <p:txBody>
            <a:bodyPr anchor="ctr" rtlCol="false" tIns="50800" lIns="50800" bIns="50800" rIns="50800"/>
            <a:lstStyle/>
            <a:p>
              <a:pPr algn="ctr">
                <a:lnSpc>
                  <a:spcPts val="3910"/>
                </a:lnSpc>
              </a:pPr>
            </a:p>
          </p:txBody>
        </p:sp>
      </p:grpSp>
      <p:sp>
        <p:nvSpPr>
          <p:cNvPr name="Freeform 6" id="6"/>
          <p:cNvSpPr/>
          <p:nvPr/>
        </p:nvSpPr>
        <p:spPr>
          <a:xfrm flipH="false" flipV="false" rot="0">
            <a:off x="6751775" y="2752186"/>
            <a:ext cx="728713" cy="816942"/>
          </a:xfrm>
          <a:custGeom>
            <a:avLst/>
            <a:gdLst/>
            <a:ahLst/>
            <a:cxnLst/>
            <a:rect r="r" b="b" t="t" l="l"/>
            <a:pathLst>
              <a:path h="816942" w="728713">
                <a:moveTo>
                  <a:pt x="0" y="0"/>
                </a:moveTo>
                <a:lnTo>
                  <a:pt x="728713" y="0"/>
                </a:lnTo>
                <a:lnTo>
                  <a:pt x="728713" y="816942"/>
                </a:lnTo>
                <a:lnTo>
                  <a:pt x="0" y="816942"/>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p:spPr>
      </p:sp>
      <p:sp>
        <p:nvSpPr>
          <p:cNvPr name="TextBox 7" id="7"/>
          <p:cNvSpPr txBox="true"/>
          <p:nvPr/>
        </p:nvSpPr>
        <p:spPr>
          <a:xfrm rot="0">
            <a:off x="7480488" y="4152363"/>
            <a:ext cx="10563812" cy="2614043"/>
          </a:xfrm>
          <a:prstGeom prst="rect">
            <a:avLst/>
          </a:prstGeom>
        </p:spPr>
        <p:txBody>
          <a:bodyPr anchor="t" rtlCol="false" tIns="0" lIns="0" bIns="0" rIns="0">
            <a:spAutoFit/>
          </a:bodyPr>
          <a:lstStyle/>
          <a:p>
            <a:pPr algn="l">
              <a:lnSpc>
                <a:spcPts val="9696"/>
              </a:lnSpc>
            </a:pPr>
            <a:r>
              <a:rPr lang="en-US" sz="10101" b="true">
                <a:solidFill>
                  <a:srgbClr val="FFFFFF"/>
                </a:solidFill>
                <a:latin typeface="Poppins Bold"/>
                <a:ea typeface="Poppins Bold"/>
                <a:cs typeface="Poppins Bold"/>
                <a:sym typeface="Poppins Bold"/>
              </a:rPr>
              <a:t>AGRADECEMOS</a:t>
            </a:r>
          </a:p>
          <a:p>
            <a:pPr algn="l">
              <a:lnSpc>
                <a:spcPts val="9696"/>
              </a:lnSpc>
            </a:pPr>
            <a:r>
              <a:rPr lang="en-US" sz="10101" b="true">
                <a:solidFill>
                  <a:srgbClr val="FFFFFF"/>
                </a:solidFill>
                <a:latin typeface="Poppins Bold"/>
                <a:ea typeface="Poppins Bold"/>
                <a:cs typeface="Poppins Bold"/>
                <a:sym typeface="Poppins Bold"/>
              </a:rPr>
              <a:t>A ATENÇÃO</a:t>
            </a:r>
          </a:p>
        </p:txBody>
      </p:sp>
      <p:sp>
        <p:nvSpPr>
          <p:cNvPr name="TextBox 8" id="8"/>
          <p:cNvSpPr txBox="true"/>
          <p:nvPr/>
        </p:nvSpPr>
        <p:spPr>
          <a:xfrm rot="0">
            <a:off x="14859977" y="8088952"/>
            <a:ext cx="2278189" cy="319399"/>
          </a:xfrm>
          <a:prstGeom prst="rect">
            <a:avLst/>
          </a:prstGeom>
        </p:spPr>
        <p:txBody>
          <a:bodyPr anchor="t" rtlCol="false" tIns="0" lIns="0" bIns="0" rIns="0">
            <a:spAutoFit/>
          </a:bodyPr>
          <a:lstStyle/>
          <a:p>
            <a:pPr algn="ctr">
              <a:lnSpc>
                <a:spcPts val="2192"/>
              </a:lnSpc>
            </a:pPr>
            <a:r>
              <a:rPr lang="en-US" b="true" sz="2284">
                <a:solidFill>
                  <a:srgbClr val="FFFFFF"/>
                </a:solidFill>
                <a:latin typeface="Poppins Bold"/>
                <a:ea typeface="Poppins Bold"/>
                <a:cs typeface="Poppins Bold"/>
                <a:sym typeface="Poppins Bold"/>
              </a:rPr>
              <a:t>ATÉ A PRÓXIMA</a:t>
            </a:r>
          </a:p>
        </p:txBody>
      </p:sp>
      <p:sp>
        <p:nvSpPr>
          <p:cNvPr name="TextBox 9" id="9"/>
          <p:cNvSpPr txBox="true"/>
          <p:nvPr/>
        </p:nvSpPr>
        <p:spPr>
          <a:xfrm rot="0">
            <a:off x="7720321" y="2859351"/>
            <a:ext cx="4370681" cy="650237"/>
          </a:xfrm>
          <a:prstGeom prst="rect">
            <a:avLst/>
          </a:prstGeom>
        </p:spPr>
        <p:txBody>
          <a:bodyPr anchor="t" rtlCol="false" tIns="0" lIns="0" bIns="0" rIns="0">
            <a:spAutoFit/>
          </a:bodyPr>
          <a:lstStyle/>
          <a:p>
            <a:pPr algn="l">
              <a:lnSpc>
                <a:spcPts val="2494"/>
              </a:lnSpc>
            </a:pPr>
            <a:r>
              <a:rPr lang="en-US" sz="2598" b="true">
                <a:solidFill>
                  <a:srgbClr val="FFFFFF"/>
                </a:solidFill>
                <a:latin typeface="Poppins Bold"/>
                <a:ea typeface="Poppins Bold"/>
                <a:cs typeface="Poppins Bold"/>
                <a:sym typeface="Poppins Bold"/>
              </a:rPr>
              <a:t>TECHVANGUARD</a:t>
            </a:r>
          </a:p>
          <a:p>
            <a:pPr algn="l">
              <a:lnSpc>
                <a:spcPts val="2494"/>
              </a:lnSpc>
            </a:pPr>
            <a:r>
              <a:rPr lang="en-US" sz="2598" b="true">
                <a:solidFill>
                  <a:srgbClr val="FFFFFF"/>
                </a:solidFill>
                <a:latin typeface="Poppins Bold"/>
                <a:ea typeface="Poppins Bold"/>
                <a:cs typeface="Poppins Bold"/>
                <a:sym typeface="Poppins Bold"/>
              </a:rPr>
              <a:t>solutions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52</a:t>
            </a:r>
          </a:p>
        </p:txBody>
      </p:sp>
    </p:spTree>
  </p:cSld>
  <p:clrMapOvr>
    <a:masterClrMapping/>
  </p:clrMapOvr>
</p:sld>
</file>

<file path=ppt/slides/slide53.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804090" y="2988413"/>
            <a:ext cx="15748173" cy="6067425"/>
          </a:xfrm>
          <a:prstGeom prst="rect">
            <a:avLst/>
          </a:prstGeom>
        </p:spPr>
        <p:txBody>
          <a:bodyPr anchor="t" rtlCol="false" tIns="0" lIns="0" bIns="0" rIns="0">
            <a:spAutoFit/>
          </a:bodyPr>
          <a:lstStyle/>
          <a:p>
            <a:pPr algn="just" marL="539749" indent="-269875" lvl="1">
              <a:lnSpc>
                <a:spcPts val="3749"/>
              </a:lnSpc>
              <a:buAutoNum type="arabicPeriod" startAt="1"/>
            </a:pPr>
            <a:r>
              <a:rPr lang="en-US" sz="2499">
                <a:solidFill>
                  <a:srgbClr val="FFFFFF"/>
                </a:solidFill>
                <a:latin typeface="Poppins"/>
                <a:ea typeface="Poppins"/>
                <a:cs typeface="Poppins"/>
                <a:sym typeface="Poppins"/>
              </a:rPr>
              <a:t> Fowler, M. UML Essencial: Um Breve Guia para a Linguagem-Padrão de Modelagem de Objetos. Porto Alegre: Bookman, 2005.</a:t>
            </a:r>
          </a:p>
          <a:p>
            <a:pPr algn="just" marL="539749" indent="-269875" lvl="1">
              <a:lnSpc>
                <a:spcPts val="3749"/>
              </a:lnSpc>
              <a:buAutoNum type="arabicPeriod" startAt="1"/>
            </a:pPr>
            <a:r>
              <a:rPr lang="en-US" sz="2499" strike="noStrike" u="none">
                <a:solidFill>
                  <a:srgbClr val="FFFFFF"/>
                </a:solidFill>
                <a:latin typeface="Poppins"/>
                <a:ea typeface="Poppins"/>
                <a:cs typeface="Poppins"/>
                <a:sym typeface="Poppins"/>
              </a:rPr>
              <a:t> BOOCH, Grady; RUMBAUGH, James; JACOBSON, Ivar. UML: Guia do Usuário. Tradução de Fábio Freitas da Silva. Rio de Janeiro: Campus, 2000.</a:t>
            </a:r>
          </a:p>
          <a:p>
            <a:pPr algn="just" marL="539749" indent="-269875" lvl="1">
              <a:lnSpc>
                <a:spcPts val="3749"/>
              </a:lnSpc>
              <a:buAutoNum type="arabicPeriod" startAt="1"/>
            </a:pPr>
            <a:r>
              <a:rPr lang="en-US" sz="2499" strike="noStrike" u="none">
                <a:solidFill>
                  <a:srgbClr val="FFFFFF"/>
                </a:solidFill>
                <a:latin typeface="Poppins"/>
                <a:ea typeface="Poppins"/>
                <a:cs typeface="Poppins"/>
                <a:sym typeface="Poppins"/>
              </a:rPr>
              <a:t> LUCIDCHART. O que é diagrama de máquina de estados UML? Disponível em: https://www.lucidchart.com/pages/pt/o-que-e-diagrama-de-maquina-de-estados-uml. Acesso em: 10 dez. 2024.</a:t>
            </a:r>
          </a:p>
          <a:p>
            <a:pPr algn="just" marL="539749" indent="-269875" lvl="1">
              <a:lnSpc>
                <a:spcPts val="3749"/>
              </a:lnSpc>
              <a:buAutoNum type="arabicPeriod" startAt="1"/>
            </a:pPr>
            <a:r>
              <a:rPr lang="en-US" sz="2499" strike="noStrike" u="none">
                <a:solidFill>
                  <a:srgbClr val="FFFFFF"/>
                </a:solidFill>
                <a:latin typeface="Poppins"/>
                <a:ea typeface="Poppins"/>
                <a:cs typeface="Poppins"/>
                <a:sym typeface="Poppins"/>
              </a:rPr>
              <a:t> CÂMARA BRASILEIRA DA INDÚSTRIA DA CONSTRUÇÃO (CBIC).Indicadores Imobiliários Nacionais. Disponível em: http://www.cbicdados.com.br/menu/mercado-imobiliario/indicadores-imobiliarios-nacionais.Acesso em: 10 dez. 2024.</a:t>
            </a:r>
          </a:p>
          <a:p>
            <a:pPr algn="just" marL="539749" indent="-269875" lvl="1">
              <a:lnSpc>
                <a:spcPts val="3749"/>
              </a:lnSpc>
              <a:buAutoNum type="arabicPeriod" startAt="1"/>
            </a:pPr>
            <a:r>
              <a:rPr lang="en-US" sz="2499" strike="noStrike" u="none">
                <a:solidFill>
                  <a:srgbClr val="FFFFFF"/>
                </a:solidFill>
                <a:latin typeface="Poppins"/>
                <a:ea typeface="Poppins"/>
                <a:cs typeface="Poppins"/>
                <a:sym typeface="Poppins"/>
              </a:rPr>
              <a:t> Guedes, G. T. A. UML 2 - Uma Abordagem Prática. 2ª ed. São Paulo: Novatec Editora, 2011, 245 p </a:t>
            </a:r>
          </a:p>
          <a:p>
            <a:pPr algn="just" marL="539749" indent="-269875" lvl="1">
              <a:lnSpc>
                <a:spcPts val="3749"/>
              </a:lnSpc>
              <a:buAutoNum type="arabicPeriod" startAt="1"/>
            </a:pPr>
            <a:r>
              <a:rPr lang="en-US" sz="2499" strike="noStrike" u="none">
                <a:solidFill>
                  <a:srgbClr val="FFFFFF"/>
                </a:solidFill>
                <a:latin typeface="Poppins"/>
                <a:ea typeface="Poppins"/>
                <a:cs typeface="Poppins"/>
                <a:sym typeface="Poppins"/>
              </a:rPr>
              <a:t> MEDEIROS, Júlia. Saiba a importância de uma vistoria de imóveis. Disponível em: https://www.jetimob.com/blog/vistoria-de-imoveis/</a:t>
            </a:r>
          </a:p>
        </p:txBody>
      </p:sp>
      <p:sp>
        <p:nvSpPr>
          <p:cNvPr name="TextBox 3" id="3"/>
          <p:cNvSpPr txBox="true"/>
          <p:nvPr/>
        </p:nvSpPr>
        <p:spPr>
          <a:xfrm rot="0">
            <a:off x="1028700" y="1123950"/>
            <a:ext cx="9450194"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REFERÊNCIAS</a:t>
            </a:r>
          </a:p>
        </p:txBody>
      </p:sp>
      <p:grpSp>
        <p:nvGrpSpPr>
          <p:cNvPr name="Group 4" id="4"/>
          <p:cNvGrpSpPr/>
          <p:nvPr/>
        </p:nvGrpSpPr>
        <p:grpSpPr>
          <a:xfrm rot="0">
            <a:off x="17623620" y="0"/>
            <a:ext cx="664380" cy="7600284"/>
            <a:chOff x="0" y="0"/>
            <a:chExt cx="174981" cy="2001721"/>
          </a:xfrm>
        </p:grpSpPr>
        <p:sp>
          <p:nvSpPr>
            <p:cNvPr name="Freeform 5" id="5"/>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6" id="6"/>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TextBox 7" id="7"/>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53</a:t>
            </a:r>
          </a:p>
        </p:txBody>
      </p:sp>
    </p:spTree>
  </p:cSld>
  <p:clrMapOvr>
    <a:masterClrMapping/>
  </p:clrMapOvr>
</p:sld>
</file>

<file path=ppt/slides/slide54.xml><?xml version="1.0" encoding="utf-8"?>
<p:sld xmlns:p="http://schemas.openxmlformats.org/presentationml/2006/main" xmlns:a="http://schemas.openxmlformats.org/drawingml/2006/main">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351423" y="1044366"/>
            <a:ext cx="16831677" cy="8364760"/>
          </a:xfrm>
          <a:prstGeom prst="rect">
            <a:avLst/>
          </a:prstGeom>
        </p:spPr>
        <p:txBody>
          <a:bodyPr anchor="t" rtlCol="false" tIns="0" lIns="0" bIns="0" rIns="0">
            <a:spAutoFit/>
          </a:bodyPr>
          <a:lstStyle/>
          <a:p>
            <a:pPr algn="l">
              <a:lnSpc>
                <a:spcPts val="2018"/>
              </a:lnSpc>
            </a:pPr>
            <a:r>
              <a:rPr lang="en-US" sz="1345">
                <a:solidFill>
                  <a:srgbClr val="FFFFFF"/>
                </a:solidFill>
                <a:latin typeface="Poppins"/>
                <a:ea typeface="Poppins"/>
                <a:cs typeface="Poppins"/>
                <a:sym typeface="Poppins"/>
              </a:rPr>
              <a:t>Reconhecimentos e Direitos Autorais</a:t>
            </a:r>
          </a:p>
          <a:p>
            <a:pPr algn="l">
              <a:lnSpc>
                <a:spcPts val="2018"/>
              </a:lnSpc>
            </a:pPr>
          </a:p>
          <a:p>
            <a:pPr algn="l">
              <a:lnSpc>
                <a:spcPts val="2018"/>
              </a:lnSpc>
            </a:pPr>
            <a:r>
              <a:rPr lang="en-US" sz="1345">
                <a:solidFill>
                  <a:srgbClr val="FFFFFF"/>
                </a:solidFill>
                <a:latin typeface="Poppins"/>
                <a:ea typeface="Poppins"/>
                <a:cs typeface="Poppins"/>
                <a:sym typeface="Poppins"/>
              </a:rPr>
              <a:t>@autor: Isabela Oliveira de Castro Moreira, Leonidas Ferreira da Silva Serra, Luis Felipe Oliveira Paiva e Maria Laura Rangel Urbano Cronemberger</a:t>
            </a:r>
          </a:p>
          <a:p>
            <a:pPr algn="l">
              <a:lnSpc>
                <a:spcPts val="2018"/>
              </a:lnSpc>
            </a:pPr>
          </a:p>
          <a:p>
            <a:pPr algn="l">
              <a:lnSpc>
                <a:spcPts val="2018"/>
              </a:lnSpc>
            </a:pPr>
            <a:r>
              <a:rPr lang="en-US" sz="1345">
                <a:solidFill>
                  <a:srgbClr val="FFFFFF"/>
                </a:solidFill>
                <a:latin typeface="Poppins"/>
                <a:ea typeface="Poppins"/>
                <a:cs typeface="Poppins"/>
                <a:sym typeface="Poppins"/>
              </a:rPr>
              <a:t>@contato: moreira.isabela@discente.ufma.br, leonidas.serra@discente.ufma.br, luisfelipe13paiva@gmail.com, maria.cronemberger@discente.ufma.br</a:t>
            </a:r>
          </a:p>
          <a:p>
            <a:pPr algn="l">
              <a:lnSpc>
                <a:spcPts val="2018"/>
              </a:lnSpc>
            </a:pPr>
          </a:p>
          <a:p>
            <a:pPr algn="l">
              <a:lnSpc>
                <a:spcPts val="2018"/>
              </a:lnSpc>
            </a:pPr>
            <a:r>
              <a:rPr lang="en-US" sz="1345">
                <a:solidFill>
                  <a:srgbClr val="FFFFFF"/>
                </a:solidFill>
                <a:latin typeface="Poppins"/>
                <a:ea typeface="Poppins"/>
                <a:cs typeface="Poppins"/>
                <a:sym typeface="Poppins"/>
              </a:rPr>
              <a:t>@data última versão: 30/01/2025</a:t>
            </a:r>
          </a:p>
          <a:p>
            <a:pPr algn="l">
              <a:lnSpc>
                <a:spcPts val="2018"/>
              </a:lnSpc>
            </a:pPr>
          </a:p>
          <a:p>
            <a:pPr algn="l">
              <a:lnSpc>
                <a:spcPts val="2018"/>
              </a:lnSpc>
            </a:pPr>
            <a:r>
              <a:rPr lang="en-US" sz="1345">
                <a:solidFill>
                  <a:srgbClr val="FFFFFF"/>
                </a:solidFill>
                <a:latin typeface="Poppins"/>
                <a:ea typeface="Poppins"/>
                <a:cs typeface="Poppins"/>
                <a:sym typeface="Poppins"/>
              </a:rPr>
              <a:t>@versão: 1.0</a:t>
            </a:r>
          </a:p>
          <a:p>
            <a:pPr algn="l">
              <a:lnSpc>
                <a:spcPts val="2018"/>
              </a:lnSpc>
            </a:pPr>
          </a:p>
          <a:p>
            <a:pPr algn="l">
              <a:lnSpc>
                <a:spcPts val="2018"/>
              </a:lnSpc>
            </a:pPr>
            <a:r>
              <a:rPr lang="en-US" sz="1345">
                <a:solidFill>
                  <a:srgbClr val="FFFFFF"/>
                </a:solidFill>
                <a:latin typeface="Poppins"/>
                <a:ea typeface="Poppins"/>
                <a:cs typeface="Poppins"/>
                <a:sym typeface="Poppins"/>
              </a:rPr>
              <a:t>@outros repositórios: [URLs - apontem para os seus Gits, se quiserem]</a:t>
            </a:r>
          </a:p>
          <a:p>
            <a:pPr algn="l">
              <a:lnSpc>
                <a:spcPts val="2018"/>
              </a:lnSpc>
            </a:pPr>
          </a:p>
          <a:p>
            <a:pPr algn="l">
              <a:lnSpc>
                <a:spcPts val="2018"/>
              </a:lnSpc>
            </a:pPr>
            <a:r>
              <a:rPr lang="en-US" sz="1345">
                <a:solidFill>
                  <a:srgbClr val="FFFFFF"/>
                </a:solidFill>
                <a:latin typeface="Poppins"/>
                <a:ea typeface="Poppins"/>
                <a:cs typeface="Poppins"/>
                <a:sym typeface="Poppins"/>
              </a:rPr>
              <a:t>@Agradecimentos: Universidade Federal do Maranhão (UFMA), Professor Doutor Thales Levi Azevedo Valente, e colegas de curso.</a:t>
            </a:r>
          </a:p>
          <a:p>
            <a:pPr algn="l">
              <a:lnSpc>
                <a:spcPts val="2018"/>
              </a:lnSpc>
            </a:pPr>
          </a:p>
          <a:p>
            <a:pPr algn="l">
              <a:lnSpc>
                <a:spcPts val="2018"/>
              </a:lnSpc>
            </a:pPr>
            <a:r>
              <a:rPr lang="en-US" sz="1345">
                <a:solidFill>
                  <a:srgbClr val="FFFFFF"/>
                </a:solidFill>
                <a:latin typeface="Poppins"/>
                <a:ea typeface="Poppins"/>
                <a:cs typeface="Poppins"/>
                <a:sym typeface="Poppins"/>
              </a:rPr>
              <a:t>Copyright/License</a:t>
            </a:r>
          </a:p>
          <a:p>
            <a:pPr algn="l">
              <a:lnSpc>
                <a:spcPts val="2018"/>
              </a:lnSpc>
            </a:pPr>
          </a:p>
          <a:p>
            <a:pPr algn="l">
              <a:lnSpc>
                <a:spcPts val="2018"/>
              </a:lnSpc>
            </a:pPr>
            <a:r>
              <a:rPr lang="en-US" sz="1345">
                <a:solidFill>
                  <a:srgbClr val="FFFFFF"/>
                </a:solidFill>
                <a:latin typeface="Poppins"/>
                <a:ea typeface="Poppins"/>
                <a:cs typeface="Poppins"/>
                <a:sym typeface="Poppins"/>
              </a:rPr>
              <a:t>Este material é resultado de um trabalho acadêmico para a disciplina "PROJETO_E_DESENVOLVIMENTO_DE_SOFTWARE", sob a orientação do professor Dr. THALES LEVI AZEVEDO VALENTE, semestre letivo 2024.2, curso Engenharia da Computação, na Universidade Federal do Maranhão (UFMA). Todo o material sob esta licença é software livre: pode ser usado para fins acadêmicos e comerciais sem nenhum custo. Não há papelada, nem royalties, nem restrições de "copyleft" do tipo GNU. Ele é licenciado sob os termos da Licença MIT, conforme descrito abaixo, e, portanto, é compatível com a GPL e também se qualifica como software de código aberto. É de domínio público. Os detalhes legais estão abaixo. O espírito desta licença é que você é livre para usar este material para qualquer finalidade, sem nenhum custo. O único requisito é que, se você usá-los, nos dê crédito.</a:t>
            </a:r>
          </a:p>
          <a:p>
            <a:pPr algn="l">
              <a:lnSpc>
                <a:spcPts val="2018"/>
              </a:lnSpc>
            </a:pPr>
          </a:p>
          <a:p>
            <a:pPr algn="l">
              <a:lnSpc>
                <a:spcPts val="2018"/>
              </a:lnSpc>
            </a:pPr>
            <a:r>
              <a:rPr lang="en-US" sz="1345">
                <a:solidFill>
                  <a:srgbClr val="FFFFFF"/>
                </a:solidFill>
                <a:latin typeface="Poppins"/>
                <a:ea typeface="Poppins"/>
                <a:cs typeface="Poppins"/>
                <a:sym typeface="Poppins"/>
              </a:rPr>
              <a:t>Licenciado sob a Licença MIT. Permissão é concedida, gratuitamente, a qualquer pessoa que obtenha uma cópia deste software e dos arquivos de documentação associados (o "Software"), para lidar no Software sem restrição, incluindo sem limitação os direitos de usar, copiar, modificar, mesclar, publicar, distribuir, sublicenciar e/ou vender cópias do Software, e permitir pessoas a quem o Software é fornecido a fazê-lo, sujeito às seguintes condições:</a:t>
            </a:r>
          </a:p>
          <a:p>
            <a:pPr algn="l">
              <a:lnSpc>
                <a:spcPts val="2018"/>
              </a:lnSpc>
            </a:pPr>
          </a:p>
          <a:p>
            <a:pPr algn="l">
              <a:lnSpc>
                <a:spcPts val="2018"/>
              </a:lnSpc>
            </a:pPr>
            <a:r>
              <a:rPr lang="en-US" sz="1345">
                <a:solidFill>
                  <a:srgbClr val="FFFFFF"/>
                </a:solidFill>
                <a:latin typeface="Poppins"/>
                <a:ea typeface="Poppins"/>
                <a:cs typeface="Poppins"/>
                <a:sym typeface="Poppins"/>
              </a:rPr>
              <a:t>Este aviso de direitos autorais e este aviso de permissão devem ser incluídos em todas as cópias ou partes substanciais do Software.</a:t>
            </a:r>
          </a:p>
          <a:p>
            <a:pPr algn="l">
              <a:lnSpc>
                <a:spcPts val="2018"/>
              </a:lnSpc>
            </a:pPr>
          </a:p>
          <a:p>
            <a:pPr algn="l">
              <a:lnSpc>
                <a:spcPts val="2018"/>
              </a:lnSpc>
            </a:pPr>
            <a:r>
              <a:rPr lang="en-US" sz="1345">
                <a:solidFill>
                  <a:srgbClr val="FFFFFF"/>
                </a:solidFill>
                <a:latin typeface="Poppins"/>
                <a:ea typeface="Poppins"/>
                <a:cs typeface="Poppins"/>
                <a:sym typeface="Poppins"/>
              </a:rPr>
              <a:t>O SOFTWARE É FORNECIDO "COMO ESTÁ", SEM GARANTIA DE QUALQUER TIPO, EXPRESSA OU IMPLÍCITA, INCLUINDO MAS NÃO SE LIMITANDO ÀS GARANTIAS DE COMERCIALIZAÇÃO, ADEQUAÇÃO A UM DETERMINADO FIM E NÃO INFRINGÊNCIA. EM NENHUM CASO OS AUTORES OU DETENTORES DE DIREITOS AUTORAIS SERÃO RESPONSÁVEIS POR QUALQUER RECLAMAÇÃO, DANOS OU OUTRA RESPONSABILIDADE, SEJA EM AÇÃO DE CONTRATO, TORT OU OUTRA FORMA, DECORRENTE DE, FORA DE OU EM CONEXÃO COM O SOFTWARE OU O USO OU OUTRAS NEGOCIAÇÕES NO SOFTWARE.</a:t>
            </a:r>
          </a:p>
          <a:p>
            <a:pPr algn="l">
              <a:lnSpc>
                <a:spcPts val="2018"/>
              </a:lnSpc>
            </a:pPr>
          </a:p>
          <a:p>
            <a:pPr algn="l">
              <a:lnSpc>
                <a:spcPts val="2018"/>
              </a:lnSpc>
            </a:pPr>
            <a:r>
              <a:rPr lang="en-US" sz="1345">
                <a:solidFill>
                  <a:srgbClr val="FFFFFF"/>
                </a:solidFill>
                <a:latin typeface="Poppins"/>
                <a:ea typeface="Poppins"/>
                <a:cs typeface="Poppins"/>
                <a:sym typeface="Poppins"/>
              </a:rPr>
              <a:t>Para mais informações sobre a Licença MIT: https://opensource.org/licenses/MIT</a:t>
            </a:r>
          </a:p>
          <a:p>
            <a:pPr algn="just">
              <a:lnSpc>
                <a:spcPts val="1453"/>
              </a:lnSpc>
            </a:pPr>
            <a:r>
              <a:rPr lang="en-US" sz="968" strike="noStrike" u="none">
                <a:solidFill>
                  <a:srgbClr val="FFFFFF"/>
                </a:solidFill>
                <a:latin typeface="Poppins"/>
                <a:ea typeface="Poppins"/>
                <a:cs typeface="Poppins"/>
                <a:sym typeface="Poppins"/>
              </a:rPr>
              <a:t> </a:t>
            </a:r>
          </a:p>
        </p:txBody>
      </p:sp>
      <p:grpSp>
        <p:nvGrpSpPr>
          <p:cNvPr name="Group 3" id="3"/>
          <p:cNvGrpSpPr/>
          <p:nvPr/>
        </p:nvGrpSpPr>
        <p:grpSpPr>
          <a:xfrm rot="0">
            <a:off x="17623620" y="0"/>
            <a:ext cx="664380" cy="7600284"/>
            <a:chOff x="0" y="0"/>
            <a:chExt cx="174981" cy="2001721"/>
          </a:xfrm>
        </p:grpSpPr>
        <p:sp>
          <p:nvSpPr>
            <p:cNvPr name="Freeform 4" id="4"/>
            <p:cNvSpPr/>
            <p:nvPr/>
          </p:nvSpPr>
          <p:spPr>
            <a:xfrm flipH="false" flipV="false" rot="0">
              <a:off x="0" y="0"/>
              <a:ext cx="174981" cy="2001721"/>
            </a:xfrm>
            <a:custGeom>
              <a:avLst/>
              <a:gdLst/>
              <a:ahLst/>
              <a:cxnLst/>
              <a:rect r="r" b="b" t="t" l="l"/>
              <a:pathLst>
                <a:path h="2001721" w="174981">
                  <a:moveTo>
                    <a:pt x="0" y="0"/>
                  </a:moveTo>
                  <a:lnTo>
                    <a:pt x="174981" y="0"/>
                  </a:lnTo>
                  <a:lnTo>
                    <a:pt x="174981" y="2001721"/>
                  </a:lnTo>
                  <a:lnTo>
                    <a:pt x="0" y="2001721"/>
                  </a:lnTo>
                  <a:close/>
                </a:path>
              </a:pathLst>
            </a:custGeom>
            <a:solidFill>
              <a:srgbClr val="D68326"/>
            </a:solidFill>
          </p:spPr>
        </p:sp>
        <p:sp>
          <p:nvSpPr>
            <p:cNvPr name="TextBox 5" id="5"/>
            <p:cNvSpPr txBox="true"/>
            <p:nvPr/>
          </p:nvSpPr>
          <p:spPr>
            <a:xfrm>
              <a:off x="0" y="-57150"/>
              <a:ext cx="174981" cy="2058871"/>
            </a:xfrm>
            <a:prstGeom prst="rect">
              <a:avLst/>
            </a:prstGeom>
          </p:spPr>
          <p:txBody>
            <a:bodyPr anchor="ctr" rtlCol="false" tIns="50800" lIns="50800" bIns="50800" rIns="50800"/>
            <a:lstStyle/>
            <a:p>
              <a:pPr algn="ctr">
                <a:lnSpc>
                  <a:spcPts val="2799"/>
                </a:lnSpc>
              </a:pPr>
            </a:p>
          </p:txBody>
        </p:sp>
      </p:grpSp>
      <p:sp>
        <p:nvSpPr>
          <p:cNvPr name="TextBox 6" id="6"/>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54</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39977" y="0"/>
            <a:ext cx="507098" cy="4647062"/>
            <a:chOff x="0" y="0"/>
            <a:chExt cx="133557" cy="1223918"/>
          </a:xfrm>
        </p:grpSpPr>
        <p:sp>
          <p:nvSpPr>
            <p:cNvPr name="Freeform 3" id="3"/>
            <p:cNvSpPr/>
            <p:nvPr/>
          </p:nvSpPr>
          <p:spPr>
            <a:xfrm flipH="false" flipV="false" rot="0">
              <a:off x="0" y="0"/>
              <a:ext cx="133557" cy="1223918"/>
            </a:xfrm>
            <a:custGeom>
              <a:avLst/>
              <a:gdLst/>
              <a:ahLst/>
              <a:cxnLst/>
              <a:rect r="r" b="b" t="t" l="l"/>
              <a:pathLst>
                <a:path h="1223918" w="133557">
                  <a:moveTo>
                    <a:pt x="0" y="0"/>
                  </a:moveTo>
                  <a:lnTo>
                    <a:pt x="133557" y="0"/>
                  </a:lnTo>
                  <a:lnTo>
                    <a:pt x="133557" y="1223918"/>
                  </a:lnTo>
                  <a:lnTo>
                    <a:pt x="0" y="1223918"/>
                  </a:lnTo>
                  <a:close/>
                </a:path>
              </a:pathLst>
            </a:custGeom>
            <a:solidFill>
              <a:srgbClr val="D68326"/>
            </a:solidFill>
          </p:spPr>
        </p:sp>
        <p:sp>
          <p:nvSpPr>
            <p:cNvPr name="TextBox 4" id="4"/>
            <p:cNvSpPr txBox="true"/>
            <p:nvPr/>
          </p:nvSpPr>
          <p:spPr>
            <a:xfrm>
              <a:off x="0" y="-57150"/>
              <a:ext cx="133557" cy="1281068"/>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2310344" y="1495696"/>
            <a:ext cx="2756097" cy="2616785"/>
            <a:chOff x="0" y="0"/>
            <a:chExt cx="669431" cy="635593"/>
          </a:xfrm>
        </p:grpSpPr>
        <p:sp>
          <p:nvSpPr>
            <p:cNvPr name="Freeform 6" id="6"/>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B66811"/>
            </a:solidFill>
          </p:spPr>
        </p:sp>
        <p:sp>
          <p:nvSpPr>
            <p:cNvPr name="TextBox 7" id="7"/>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sp>
        <p:nvSpPr>
          <p:cNvPr name="Freeform 8" id="8"/>
          <p:cNvSpPr/>
          <p:nvPr/>
        </p:nvSpPr>
        <p:spPr>
          <a:xfrm flipH="false" flipV="false" rot="0">
            <a:off x="12496112" y="1635788"/>
            <a:ext cx="4763188" cy="7015425"/>
          </a:xfrm>
          <a:custGeom>
            <a:avLst/>
            <a:gdLst/>
            <a:ahLst/>
            <a:cxnLst/>
            <a:rect r="r" b="b" t="t" l="l"/>
            <a:pathLst>
              <a:path h="7015425" w="4763188">
                <a:moveTo>
                  <a:pt x="0" y="0"/>
                </a:moveTo>
                <a:lnTo>
                  <a:pt x="4763188" y="0"/>
                </a:lnTo>
                <a:lnTo>
                  <a:pt x="4763188" y="7015424"/>
                </a:lnTo>
                <a:lnTo>
                  <a:pt x="0" y="7015424"/>
                </a:lnTo>
                <a:lnTo>
                  <a:pt x="0" y="0"/>
                </a:lnTo>
                <a:close/>
              </a:path>
            </a:pathLst>
          </a:custGeom>
          <a:blipFill>
            <a:blip r:embed="rId2"/>
            <a:stretch>
              <a:fillRect l="0" t="-858" r="0" b="-858"/>
            </a:stretch>
          </a:blipFill>
        </p:spPr>
      </p:sp>
      <p:sp>
        <p:nvSpPr>
          <p:cNvPr name="TextBox 9" id="9"/>
          <p:cNvSpPr txBox="true"/>
          <p:nvPr/>
        </p:nvSpPr>
        <p:spPr>
          <a:xfrm rot="0">
            <a:off x="810593" y="3125106"/>
            <a:ext cx="10632290" cy="5050900"/>
          </a:xfrm>
          <a:prstGeom prst="rect">
            <a:avLst/>
          </a:prstGeom>
        </p:spPr>
        <p:txBody>
          <a:bodyPr anchor="t" rtlCol="false" tIns="0" lIns="0" bIns="0" rIns="0">
            <a:spAutoFit/>
          </a:bodyPr>
          <a:lstStyle/>
          <a:p>
            <a:pPr algn="just" marL="582927" indent="-291463" lvl="1">
              <a:lnSpc>
                <a:spcPts val="4049"/>
              </a:lnSpc>
              <a:buFont typeface="Arial"/>
              <a:buChar char="•"/>
            </a:pPr>
            <a:r>
              <a:rPr lang="en-US" sz="2699">
                <a:solidFill>
                  <a:srgbClr val="FFFFFF"/>
                </a:solidFill>
                <a:latin typeface="Poppins"/>
                <a:ea typeface="Poppins"/>
                <a:cs typeface="Poppins"/>
                <a:sym typeface="Poppins"/>
              </a:rPr>
              <a:t>É uma solução digital robusta e integrada, desenvolvida para otimizar a gestão de vistorias em imóveis. </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Ele atende às necessidades de imobiliárias e vistoriadores promovendo eficiência, organização e transparência em todas as etapas do processo de vistoria.</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Centraliza informações, automatiza tarefas e facilita a comunicação entre as partes envolvidas, utilizando funcionalidades modernas e seguras.</a:t>
            </a:r>
          </a:p>
        </p:txBody>
      </p:sp>
      <p:sp>
        <p:nvSpPr>
          <p:cNvPr name="TextBox 10" id="1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6</a:t>
            </a:r>
          </a:p>
        </p:txBody>
      </p:sp>
      <p:sp>
        <p:nvSpPr>
          <p:cNvPr name="TextBox 11" id="11"/>
          <p:cNvSpPr txBox="true"/>
          <p:nvPr/>
        </p:nvSpPr>
        <p:spPr>
          <a:xfrm rot="0">
            <a:off x="1028700" y="1276556"/>
            <a:ext cx="9450194"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SOBRE O SISTEMA</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sp>
        <p:nvSpPr>
          <p:cNvPr name="TextBox 2" id="2"/>
          <p:cNvSpPr txBox="true"/>
          <p:nvPr/>
        </p:nvSpPr>
        <p:spPr>
          <a:xfrm rot="0">
            <a:off x="1053407" y="3118166"/>
            <a:ext cx="10530240" cy="5554981"/>
          </a:xfrm>
          <a:prstGeom prst="rect">
            <a:avLst/>
          </a:prstGeom>
        </p:spPr>
        <p:txBody>
          <a:bodyPr anchor="t" rtlCol="false" tIns="0" lIns="0" bIns="0" rIns="0">
            <a:spAutoFit/>
          </a:bodyPr>
          <a:lstStyle/>
          <a:p>
            <a:pPr algn="just" marL="582927" indent="-291463" lvl="1">
              <a:lnSpc>
                <a:spcPts val="4049"/>
              </a:lnSpc>
              <a:buFont typeface="Arial"/>
              <a:buChar char="•"/>
            </a:pPr>
            <a:r>
              <a:rPr lang="en-US" sz="2699">
                <a:solidFill>
                  <a:srgbClr val="FFFFFF"/>
                </a:solidFill>
                <a:latin typeface="Poppins"/>
                <a:ea typeface="Poppins"/>
                <a:cs typeface="Poppins"/>
                <a:sym typeface="Poppins"/>
              </a:rPr>
              <a:t>Automatiza processos de inspeção como o agendamento de vistorias, reagendamento e geração de relatórios</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Facilita o registro de vistorias</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Armazena dados de forma segura</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Interface simples e fácil de mexer</a:t>
            </a:r>
          </a:p>
          <a:p>
            <a:pPr algn="just">
              <a:lnSpc>
                <a:spcPts val="4049"/>
              </a:lnSpc>
            </a:pPr>
          </a:p>
          <a:p>
            <a:pPr algn="just" marL="582927" indent="-291463" lvl="1">
              <a:lnSpc>
                <a:spcPts val="4049"/>
              </a:lnSpc>
              <a:buFont typeface="Arial"/>
              <a:buChar char="•"/>
            </a:pPr>
            <a:r>
              <a:rPr lang="en-US" sz="2699">
                <a:solidFill>
                  <a:srgbClr val="FFFFFF"/>
                </a:solidFill>
                <a:latin typeface="Poppins"/>
                <a:ea typeface="Poppins"/>
                <a:cs typeface="Poppins"/>
                <a:sym typeface="Poppins"/>
              </a:rPr>
              <a:t>Preço acessível</a:t>
            </a:r>
          </a:p>
        </p:txBody>
      </p:sp>
      <p:grpSp>
        <p:nvGrpSpPr>
          <p:cNvPr name="Group 3" id="3"/>
          <p:cNvGrpSpPr/>
          <p:nvPr/>
        </p:nvGrpSpPr>
        <p:grpSpPr>
          <a:xfrm rot="0">
            <a:off x="-80949" y="2746645"/>
            <a:ext cx="664380" cy="7674453"/>
            <a:chOff x="0" y="0"/>
            <a:chExt cx="174981" cy="2021255"/>
          </a:xfrm>
        </p:grpSpPr>
        <p:sp>
          <p:nvSpPr>
            <p:cNvPr name="Freeform 4" id="4"/>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5" id="5"/>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grpSp>
        <p:nvGrpSpPr>
          <p:cNvPr name="Group 6" id="6"/>
          <p:cNvGrpSpPr/>
          <p:nvPr/>
        </p:nvGrpSpPr>
        <p:grpSpPr>
          <a:xfrm rot="0">
            <a:off x="14314872" y="2340903"/>
            <a:ext cx="2756097" cy="2616785"/>
            <a:chOff x="0" y="0"/>
            <a:chExt cx="669431" cy="635593"/>
          </a:xfrm>
        </p:grpSpPr>
        <p:sp>
          <p:nvSpPr>
            <p:cNvPr name="Freeform 7" id="7"/>
            <p:cNvSpPr/>
            <p:nvPr/>
          </p:nvSpPr>
          <p:spPr>
            <a:xfrm flipH="false" flipV="false" rot="0">
              <a:off x="0" y="0"/>
              <a:ext cx="669431" cy="635593"/>
            </a:xfrm>
            <a:custGeom>
              <a:avLst/>
              <a:gdLst/>
              <a:ahLst/>
              <a:cxnLst/>
              <a:rect r="r" b="b" t="t" l="l"/>
              <a:pathLst>
                <a:path h="635593" w="669431">
                  <a:moveTo>
                    <a:pt x="0" y="0"/>
                  </a:moveTo>
                  <a:lnTo>
                    <a:pt x="669431" y="0"/>
                  </a:lnTo>
                  <a:lnTo>
                    <a:pt x="669431" y="635593"/>
                  </a:lnTo>
                  <a:lnTo>
                    <a:pt x="0" y="635593"/>
                  </a:lnTo>
                  <a:close/>
                </a:path>
              </a:pathLst>
            </a:custGeom>
            <a:solidFill>
              <a:srgbClr val="B66811"/>
            </a:solidFill>
          </p:spPr>
        </p:sp>
        <p:sp>
          <p:nvSpPr>
            <p:cNvPr name="TextBox 8" id="8"/>
            <p:cNvSpPr txBox="true"/>
            <p:nvPr/>
          </p:nvSpPr>
          <p:spPr>
            <a:xfrm>
              <a:off x="0" y="-57150"/>
              <a:ext cx="669431" cy="692743"/>
            </a:xfrm>
            <a:prstGeom prst="rect">
              <a:avLst/>
            </a:prstGeom>
          </p:spPr>
          <p:txBody>
            <a:bodyPr anchor="ctr" rtlCol="false" tIns="50800" lIns="50800" bIns="50800" rIns="50800"/>
            <a:lstStyle/>
            <a:p>
              <a:pPr algn="ctr">
                <a:lnSpc>
                  <a:spcPts val="2799"/>
                </a:lnSpc>
              </a:pPr>
            </a:p>
          </p:txBody>
        </p:sp>
      </p:grpSp>
      <p:sp>
        <p:nvSpPr>
          <p:cNvPr name="Freeform 9" id="9"/>
          <p:cNvSpPr/>
          <p:nvPr/>
        </p:nvSpPr>
        <p:spPr>
          <a:xfrm flipH="false" flipV="false" rot="0">
            <a:off x="12053622" y="2524908"/>
            <a:ext cx="4808993" cy="6733392"/>
          </a:xfrm>
          <a:custGeom>
            <a:avLst/>
            <a:gdLst/>
            <a:ahLst/>
            <a:cxnLst/>
            <a:rect r="r" b="b" t="t" l="l"/>
            <a:pathLst>
              <a:path h="6733392" w="4808993">
                <a:moveTo>
                  <a:pt x="0" y="0"/>
                </a:moveTo>
                <a:lnTo>
                  <a:pt x="4808992" y="0"/>
                </a:lnTo>
                <a:lnTo>
                  <a:pt x="4808992" y="6733392"/>
                </a:lnTo>
                <a:lnTo>
                  <a:pt x="0" y="6733392"/>
                </a:lnTo>
                <a:lnTo>
                  <a:pt x="0" y="0"/>
                </a:lnTo>
                <a:close/>
              </a:path>
            </a:pathLst>
          </a:custGeom>
          <a:blipFill>
            <a:blip r:embed="rId2"/>
            <a:stretch>
              <a:fillRect l="0" t="-3498" r="0" b="-3498"/>
            </a:stretch>
          </a:blipFill>
        </p:spPr>
      </p:sp>
      <p:sp>
        <p:nvSpPr>
          <p:cNvPr name="TextBox 10" id="10"/>
          <p:cNvSpPr txBox="true"/>
          <p:nvPr/>
        </p:nvSpPr>
        <p:spPr>
          <a:xfrm rot="0">
            <a:off x="1028700" y="1123950"/>
            <a:ext cx="12237273"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BENEFÍCIOS DO SISTEMA</a:t>
            </a:r>
          </a:p>
        </p:txBody>
      </p:sp>
      <p:sp>
        <p:nvSpPr>
          <p:cNvPr name="TextBox 11" id="11"/>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7</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1032496" y="2344881"/>
            <a:ext cx="2858285" cy="3222990"/>
            <a:chOff x="0" y="0"/>
            <a:chExt cx="826084" cy="931489"/>
          </a:xfrm>
        </p:grpSpPr>
        <p:sp>
          <p:nvSpPr>
            <p:cNvPr name="Freeform 3" id="3"/>
            <p:cNvSpPr/>
            <p:nvPr/>
          </p:nvSpPr>
          <p:spPr>
            <a:xfrm flipH="false" flipV="false" rot="0">
              <a:off x="0" y="0"/>
              <a:ext cx="826084" cy="931489"/>
            </a:xfrm>
            <a:custGeom>
              <a:avLst/>
              <a:gdLst/>
              <a:ahLst/>
              <a:cxnLst/>
              <a:rect r="r" b="b" t="t" l="l"/>
              <a:pathLst>
                <a:path h="931489" w="826084">
                  <a:moveTo>
                    <a:pt x="43337" y="0"/>
                  </a:moveTo>
                  <a:lnTo>
                    <a:pt x="782747" y="0"/>
                  </a:lnTo>
                  <a:cubicBezTo>
                    <a:pt x="794241" y="0"/>
                    <a:pt x="805264" y="4566"/>
                    <a:pt x="813391" y="12693"/>
                  </a:cubicBezTo>
                  <a:cubicBezTo>
                    <a:pt x="821518" y="20821"/>
                    <a:pt x="826084" y="31844"/>
                    <a:pt x="826084" y="43337"/>
                  </a:cubicBezTo>
                  <a:lnTo>
                    <a:pt x="826084" y="888152"/>
                  </a:lnTo>
                  <a:cubicBezTo>
                    <a:pt x="826084" y="912086"/>
                    <a:pt x="806682" y="931489"/>
                    <a:pt x="782747" y="931489"/>
                  </a:cubicBezTo>
                  <a:lnTo>
                    <a:pt x="43337" y="931489"/>
                  </a:lnTo>
                  <a:cubicBezTo>
                    <a:pt x="31844" y="931489"/>
                    <a:pt x="20821" y="926923"/>
                    <a:pt x="12693" y="918796"/>
                  </a:cubicBezTo>
                  <a:cubicBezTo>
                    <a:pt x="4566" y="910669"/>
                    <a:pt x="0" y="899646"/>
                    <a:pt x="0" y="888152"/>
                  </a:cubicBezTo>
                  <a:lnTo>
                    <a:pt x="0" y="43337"/>
                  </a:lnTo>
                  <a:cubicBezTo>
                    <a:pt x="0" y="19403"/>
                    <a:pt x="19403" y="0"/>
                    <a:pt x="43337" y="0"/>
                  </a:cubicBezTo>
                  <a:close/>
                </a:path>
              </a:pathLst>
            </a:custGeom>
            <a:solidFill>
              <a:srgbClr val="B66811"/>
            </a:solidFill>
            <a:ln w="38100" cap="sq">
              <a:solidFill>
                <a:srgbClr val="FFFFFF"/>
              </a:solidFill>
              <a:prstDash val="solid"/>
              <a:miter/>
            </a:ln>
          </p:spPr>
        </p:sp>
        <p:sp>
          <p:nvSpPr>
            <p:cNvPr name="TextBox 4" id="4"/>
            <p:cNvSpPr txBox="true"/>
            <p:nvPr/>
          </p:nvSpPr>
          <p:spPr>
            <a:xfrm>
              <a:off x="0" y="-76200"/>
              <a:ext cx="826084" cy="1007689"/>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Agendamento de Vistorias</a:t>
              </a:r>
            </a:p>
          </p:txBody>
        </p:sp>
      </p:grpSp>
      <p:grpSp>
        <p:nvGrpSpPr>
          <p:cNvPr name="Group 5" id="5"/>
          <p:cNvGrpSpPr/>
          <p:nvPr/>
        </p:nvGrpSpPr>
        <p:grpSpPr>
          <a:xfrm rot="0">
            <a:off x="4372315" y="2344881"/>
            <a:ext cx="2858285" cy="3222990"/>
            <a:chOff x="0" y="0"/>
            <a:chExt cx="826084" cy="931489"/>
          </a:xfrm>
        </p:grpSpPr>
        <p:sp>
          <p:nvSpPr>
            <p:cNvPr name="Freeform 6" id="6"/>
            <p:cNvSpPr/>
            <p:nvPr/>
          </p:nvSpPr>
          <p:spPr>
            <a:xfrm flipH="false" flipV="false" rot="0">
              <a:off x="0" y="0"/>
              <a:ext cx="826084" cy="931489"/>
            </a:xfrm>
            <a:custGeom>
              <a:avLst/>
              <a:gdLst/>
              <a:ahLst/>
              <a:cxnLst/>
              <a:rect r="r" b="b" t="t" l="l"/>
              <a:pathLst>
                <a:path h="931489" w="826084">
                  <a:moveTo>
                    <a:pt x="43337" y="0"/>
                  </a:moveTo>
                  <a:lnTo>
                    <a:pt x="782747" y="0"/>
                  </a:lnTo>
                  <a:cubicBezTo>
                    <a:pt x="794241" y="0"/>
                    <a:pt x="805264" y="4566"/>
                    <a:pt x="813391" y="12693"/>
                  </a:cubicBezTo>
                  <a:cubicBezTo>
                    <a:pt x="821518" y="20821"/>
                    <a:pt x="826084" y="31844"/>
                    <a:pt x="826084" y="43337"/>
                  </a:cubicBezTo>
                  <a:lnTo>
                    <a:pt x="826084" y="888152"/>
                  </a:lnTo>
                  <a:cubicBezTo>
                    <a:pt x="826084" y="912086"/>
                    <a:pt x="806682" y="931489"/>
                    <a:pt x="782747" y="931489"/>
                  </a:cubicBezTo>
                  <a:lnTo>
                    <a:pt x="43337" y="931489"/>
                  </a:lnTo>
                  <a:cubicBezTo>
                    <a:pt x="31844" y="931489"/>
                    <a:pt x="20821" y="926923"/>
                    <a:pt x="12693" y="918796"/>
                  </a:cubicBezTo>
                  <a:cubicBezTo>
                    <a:pt x="4566" y="910669"/>
                    <a:pt x="0" y="899646"/>
                    <a:pt x="0" y="888152"/>
                  </a:cubicBezTo>
                  <a:lnTo>
                    <a:pt x="0" y="43337"/>
                  </a:lnTo>
                  <a:cubicBezTo>
                    <a:pt x="0" y="19403"/>
                    <a:pt x="19403" y="0"/>
                    <a:pt x="43337" y="0"/>
                  </a:cubicBezTo>
                  <a:close/>
                </a:path>
              </a:pathLst>
            </a:custGeom>
            <a:solidFill>
              <a:srgbClr val="B66811"/>
            </a:solidFill>
            <a:ln w="38100" cap="sq">
              <a:solidFill>
                <a:srgbClr val="FFFFFF"/>
              </a:solidFill>
              <a:prstDash val="solid"/>
              <a:miter/>
            </a:ln>
          </p:spPr>
        </p:sp>
        <p:sp>
          <p:nvSpPr>
            <p:cNvPr name="TextBox 7" id="7"/>
            <p:cNvSpPr txBox="true"/>
            <p:nvPr/>
          </p:nvSpPr>
          <p:spPr>
            <a:xfrm>
              <a:off x="0" y="-76200"/>
              <a:ext cx="826084" cy="1007689"/>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Registro das Inspeções</a:t>
              </a:r>
            </a:p>
          </p:txBody>
        </p:sp>
      </p:grpSp>
      <p:grpSp>
        <p:nvGrpSpPr>
          <p:cNvPr name="Group 8" id="8"/>
          <p:cNvGrpSpPr/>
          <p:nvPr/>
        </p:nvGrpSpPr>
        <p:grpSpPr>
          <a:xfrm rot="0">
            <a:off x="7712134" y="2344881"/>
            <a:ext cx="2858285" cy="3222990"/>
            <a:chOff x="0" y="0"/>
            <a:chExt cx="826084" cy="931489"/>
          </a:xfrm>
        </p:grpSpPr>
        <p:sp>
          <p:nvSpPr>
            <p:cNvPr name="Freeform 9" id="9"/>
            <p:cNvSpPr/>
            <p:nvPr/>
          </p:nvSpPr>
          <p:spPr>
            <a:xfrm flipH="false" flipV="false" rot="0">
              <a:off x="0" y="0"/>
              <a:ext cx="826084" cy="931489"/>
            </a:xfrm>
            <a:custGeom>
              <a:avLst/>
              <a:gdLst/>
              <a:ahLst/>
              <a:cxnLst/>
              <a:rect r="r" b="b" t="t" l="l"/>
              <a:pathLst>
                <a:path h="931489" w="826084">
                  <a:moveTo>
                    <a:pt x="43337" y="0"/>
                  </a:moveTo>
                  <a:lnTo>
                    <a:pt x="782747" y="0"/>
                  </a:lnTo>
                  <a:cubicBezTo>
                    <a:pt x="794241" y="0"/>
                    <a:pt x="805264" y="4566"/>
                    <a:pt x="813391" y="12693"/>
                  </a:cubicBezTo>
                  <a:cubicBezTo>
                    <a:pt x="821518" y="20821"/>
                    <a:pt x="826084" y="31844"/>
                    <a:pt x="826084" y="43337"/>
                  </a:cubicBezTo>
                  <a:lnTo>
                    <a:pt x="826084" y="888152"/>
                  </a:lnTo>
                  <a:cubicBezTo>
                    <a:pt x="826084" y="912086"/>
                    <a:pt x="806682" y="931489"/>
                    <a:pt x="782747" y="931489"/>
                  </a:cubicBezTo>
                  <a:lnTo>
                    <a:pt x="43337" y="931489"/>
                  </a:lnTo>
                  <a:cubicBezTo>
                    <a:pt x="31844" y="931489"/>
                    <a:pt x="20821" y="926923"/>
                    <a:pt x="12693" y="918796"/>
                  </a:cubicBezTo>
                  <a:cubicBezTo>
                    <a:pt x="4566" y="910669"/>
                    <a:pt x="0" y="899646"/>
                    <a:pt x="0" y="888152"/>
                  </a:cubicBezTo>
                  <a:lnTo>
                    <a:pt x="0" y="43337"/>
                  </a:lnTo>
                  <a:cubicBezTo>
                    <a:pt x="0" y="19403"/>
                    <a:pt x="19403" y="0"/>
                    <a:pt x="43337" y="0"/>
                  </a:cubicBezTo>
                  <a:close/>
                </a:path>
              </a:pathLst>
            </a:custGeom>
            <a:solidFill>
              <a:srgbClr val="B66811"/>
            </a:solidFill>
            <a:ln w="38100" cap="sq">
              <a:solidFill>
                <a:srgbClr val="FFFFFF"/>
              </a:solidFill>
              <a:prstDash val="solid"/>
              <a:miter/>
            </a:ln>
          </p:spPr>
        </p:sp>
        <p:sp>
          <p:nvSpPr>
            <p:cNvPr name="TextBox 10" id="10"/>
            <p:cNvSpPr txBox="true"/>
            <p:nvPr/>
          </p:nvSpPr>
          <p:spPr>
            <a:xfrm>
              <a:off x="0" y="-76200"/>
              <a:ext cx="826084" cy="1007689"/>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Geração de Relatórios</a:t>
              </a:r>
            </a:p>
          </p:txBody>
        </p:sp>
      </p:grpSp>
      <p:grpSp>
        <p:nvGrpSpPr>
          <p:cNvPr name="Group 11" id="11"/>
          <p:cNvGrpSpPr/>
          <p:nvPr/>
        </p:nvGrpSpPr>
        <p:grpSpPr>
          <a:xfrm rot="0">
            <a:off x="11055804" y="2344881"/>
            <a:ext cx="2858285" cy="3222990"/>
            <a:chOff x="0" y="0"/>
            <a:chExt cx="826084" cy="931489"/>
          </a:xfrm>
        </p:grpSpPr>
        <p:sp>
          <p:nvSpPr>
            <p:cNvPr name="Freeform 12" id="12"/>
            <p:cNvSpPr/>
            <p:nvPr/>
          </p:nvSpPr>
          <p:spPr>
            <a:xfrm flipH="false" flipV="false" rot="0">
              <a:off x="0" y="0"/>
              <a:ext cx="826084" cy="931489"/>
            </a:xfrm>
            <a:custGeom>
              <a:avLst/>
              <a:gdLst/>
              <a:ahLst/>
              <a:cxnLst/>
              <a:rect r="r" b="b" t="t" l="l"/>
              <a:pathLst>
                <a:path h="931489" w="826084">
                  <a:moveTo>
                    <a:pt x="43337" y="0"/>
                  </a:moveTo>
                  <a:lnTo>
                    <a:pt x="782747" y="0"/>
                  </a:lnTo>
                  <a:cubicBezTo>
                    <a:pt x="794241" y="0"/>
                    <a:pt x="805264" y="4566"/>
                    <a:pt x="813391" y="12693"/>
                  </a:cubicBezTo>
                  <a:cubicBezTo>
                    <a:pt x="821518" y="20821"/>
                    <a:pt x="826084" y="31844"/>
                    <a:pt x="826084" y="43337"/>
                  </a:cubicBezTo>
                  <a:lnTo>
                    <a:pt x="826084" y="888152"/>
                  </a:lnTo>
                  <a:cubicBezTo>
                    <a:pt x="826084" y="912086"/>
                    <a:pt x="806682" y="931489"/>
                    <a:pt x="782747" y="931489"/>
                  </a:cubicBezTo>
                  <a:lnTo>
                    <a:pt x="43337" y="931489"/>
                  </a:lnTo>
                  <a:cubicBezTo>
                    <a:pt x="31844" y="931489"/>
                    <a:pt x="20821" y="926923"/>
                    <a:pt x="12693" y="918796"/>
                  </a:cubicBezTo>
                  <a:cubicBezTo>
                    <a:pt x="4566" y="910669"/>
                    <a:pt x="0" y="899646"/>
                    <a:pt x="0" y="888152"/>
                  </a:cubicBezTo>
                  <a:lnTo>
                    <a:pt x="0" y="43337"/>
                  </a:lnTo>
                  <a:cubicBezTo>
                    <a:pt x="0" y="19403"/>
                    <a:pt x="19403" y="0"/>
                    <a:pt x="43337" y="0"/>
                  </a:cubicBezTo>
                  <a:close/>
                </a:path>
              </a:pathLst>
            </a:custGeom>
            <a:solidFill>
              <a:srgbClr val="B66811"/>
            </a:solidFill>
            <a:ln w="38100" cap="sq">
              <a:solidFill>
                <a:srgbClr val="FFFFFF"/>
              </a:solidFill>
              <a:prstDash val="solid"/>
              <a:miter/>
            </a:ln>
          </p:spPr>
        </p:sp>
        <p:sp>
          <p:nvSpPr>
            <p:cNvPr name="TextBox 13" id="13"/>
            <p:cNvSpPr txBox="true"/>
            <p:nvPr/>
          </p:nvSpPr>
          <p:spPr>
            <a:xfrm>
              <a:off x="0" y="-76200"/>
              <a:ext cx="826084" cy="1007689"/>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Listagem de Imóveis</a:t>
              </a:r>
            </a:p>
          </p:txBody>
        </p:sp>
      </p:grpSp>
      <p:grpSp>
        <p:nvGrpSpPr>
          <p:cNvPr name="Group 14" id="14"/>
          <p:cNvGrpSpPr/>
          <p:nvPr/>
        </p:nvGrpSpPr>
        <p:grpSpPr>
          <a:xfrm rot="0">
            <a:off x="14391772" y="2344881"/>
            <a:ext cx="2858285" cy="3222990"/>
            <a:chOff x="0" y="0"/>
            <a:chExt cx="826084" cy="931489"/>
          </a:xfrm>
        </p:grpSpPr>
        <p:sp>
          <p:nvSpPr>
            <p:cNvPr name="Freeform 15" id="15"/>
            <p:cNvSpPr/>
            <p:nvPr/>
          </p:nvSpPr>
          <p:spPr>
            <a:xfrm flipH="false" flipV="false" rot="0">
              <a:off x="0" y="0"/>
              <a:ext cx="826084" cy="931489"/>
            </a:xfrm>
            <a:custGeom>
              <a:avLst/>
              <a:gdLst/>
              <a:ahLst/>
              <a:cxnLst/>
              <a:rect r="r" b="b" t="t" l="l"/>
              <a:pathLst>
                <a:path h="931489" w="826084">
                  <a:moveTo>
                    <a:pt x="43337" y="0"/>
                  </a:moveTo>
                  <a:lnTo>
                    <a:pt x="782747" y="0"/>
                  </a:lnTo>
                  <a:cubicBezTo>
                    <a:pt x="794241" y="0"/>
                    <a:pt x="805264" y="4566"/>
                    <a:pt x="813391" y="12693"/>
                  </a:cubicBezTo>
                  <a:cubicBezTo>
                    <a:pt x="821518" y="20821"/>
                    <a:pt x="826084" y="31844"/>
                    <a:pt x="826084" y="43337"/>
                  </a:cubicBezTo>
                  <a:lnTo>
                    <a:pt x="826084" y="888152"/>
                  </a:lnTo>
                  <a:cubicBezTo>
                    <a:pt x="826084" y="912086"/>
                    <a:pt x="806682" y="931489"/>
                    <a:pt x="782747" y="931489"/>
                  </a:cubicBezTo>
                  <a:lnTo>
                    <a:pt x="43337" y="931489"/>
                  </a:lnTo>
                  <a:cubicBezTo>
                    <a:pt x="31844" y="931489"/>
                    <a:pt x="20821" y="926923"/>
                    <a:pt x="12693" y="918796"/>
                  </a:cubicBezTo>
                  <a:cubicBezTo>
                    <a:pt x="4566" y="910669"/>
                    <a:pt x="0" y="899646"/>
                    <a:pt x="0" y="888152"/>
                  </a:cubicBezTo>
                  <a:lnTo>
                    <a:pt x="0" y="43337"/>
                  </a:lnTo>
                  <a:cubicBezTo>
                    <a:pt x="0" y="19403"/>
                    <a:pt x="19403" y="0"/>
                    <a:pt x="43337" y="0"/>
                  </a:cubicBezTo>
                  <a:close/>
                </a:path>
              </a:pathLst>
            </a:custGeom>
            <a:solidFill>
              <a:srgbClr val="B66811"/>
            </a:solidFill>
            <a:ln w="38100" cap="sq">
              <a:solidFill>
                <a:srgbClr val="FFFFFF"/>
              </a:solidFill>
              <a:prstDash val="solid"/>
              <a:miter/>
            </a:ln>
          </p:spPr>
        </p:sp>
        <p:sp>
          <p:nvSpPr>
            <p:cNvPr name="TextBox 16" id="16"/>
            <p:cNvSpPr txBox="true"/>
            <p:nvPr/>
          </p:nvSpPr>
          <p:spPr>
            <a:xfrm>
              <a:off x="0" y="-76200"/>
              <a:ext cx="826084" cy="1007689"/>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Autenticação (Login/Cadastro)</a:t>
              </a:r>
            </a:p>
          </p:txBody>
        </p:sp>
      </p:grpSp>
      <p:grpSp>
        <p:nvGrpSpPr>
          <p:cNvPr name="Group 17" id="17"/>
          <p:cNvGrpSpPr/>
          <p:nvPr/>
        </p:nvGrpSpPr>
        <p:grpSpPr>
          <a:xfrm rot="0">
            <a:off x="1032496" y="3540783"/>
            <a:ext cx="2854434" cy="2027088"/>
            <a:chOff x="0" y="0"/>
            <a:chExt cx="1112373" cy="789957"/>
          </a:xfrm>
        </p:grpSpPr>
        <p:sp>
          <p:nvSpPr>
            <p:cNvPr name="Freeform 18" id="18"/>
            <p:cNvSpPr/>
            <p:nvPr/>
          </p:nvSpPr>
          <p:spPr>
            <a:xfrm flipH="false" flipV="false" rot="0">
              <a:off x="0" y="0"/>
              <a:ext cx="1112373" cy="789957"/>
            </a:xfrm>
            <a:custGeom>
              <a:avLst/>
              <a:gdLst/>
              <a:ahLst/>
              <a:cxnLst/>
              <a:rect r="r" b="b" t="t" l="l"/>
              <a:pathLst>
                <a:path h="789957" w="1112373">
                  <a:moveTo>
                    <a:pt x="43396" y="0"/>
                  </a:moveTo>
                  <a:lnTo>
                    <a:pt x="1068977" y="0"/>
                  </a:lnTo>
                  <a:cubicBezTo>
                    <a:pt x="1080487" y="0"/>
                    <a:pt x="1091525" y="4572"/>
                    <a:pt x="1099663" y="12710"/>
                  </a:cubicBezTo>
                  <a:cubicBezTo>
                    <a:pt x="1107801" y="20849"/>
                    <a:pt x="1112373" y="31887"/>
                    <a:pt x="1112373" y="43396"/>
                  </a:cubicBezTo>
                  <a:lnTo>
                    <a:pt x="1112373" y="746561"/>
                  </a:lnTo>
                  <a:cubicBezTo>
                    <a:pt x="1112373" y="758070"/>
                    <a:pt x="1107801" y="769108"/>
                    <a:pt x="1099663" y="777246"/>
                  </a:cubicBezTo>
                  <a:cubicBezTo>
                    <a:pt x="1091525" y="785385"/>
                    <a:pt x="1080487" y="789957"/>
                    <a:pt x="1068977" y="789957"/>
                  </a:cubicBezTo>
                  <a:lnTo>
                    <a:pt x="43396" y="789957"/>
                  </a:lnTo>
                  <a:cubicBezTo>
                    <a:pt x="31887" y="789957"/>
                    <a:pt x="20849" y="785385"/>
                    <a:pt x="12710" y="777246"/>
                  </a:cubicBezTo>
                  <a:cubicBezTo>
                    <a:pt x="4572" y="769108"/>
                    <a:pt x="0" y="758070"/>
                    <a:pt x="0" y="746561"/>
                  </a:cubicBezTo>
                  <a:lnTo>
                    <a:pt x="0" y="43396"/>
                  </a:lnTo>
                  <a:cubicBezTo>
                    <a:pt x="0" y="31887"/>
                    <a:pt x="4572" y="20849"/>
                    <a:pt x="12710" y="12710"/>
                  </a:cubicBezTo>
                  <a:cubicBezTo>
                    <a:pt x="20849" y="4572"/>
                    <a:pt x="31887" y="0"/>
                    <a:pt x="43396" y="0"/>
                  </a:cubicBezTo>
                  <a:close/>
                </a:path>
              </a:pathLst>
            </a:custGeom>
            <a:blipFill>
              <a:blip r:embed="rId2"/>
              <a:stretch>
                <a:fillRect l="0" t="-55676" r="0" b="-55676"/>
              </a:stretch>
            </a:blipFill>
            <a:ln cap="sq">
              <a:noFill/>
              <a:prstDash val="solid"/>
              <a:miter/>
            </a:ln>
          </p:spPr>
        </p:sp>
      </p:grpSp>
      <p:grpSp>
        <p:nvGrpSpPr>
          <p:cNvPr name="Group 19" id="19"/>
          <p:cNvGrpSpPr/>
          <p:nvPr/>
        </p:nvGrpSpPr>
        <p:grpSpPr>
          <a:xfrm rot="0">
            <a:off x="4372315" y="3540783"/>
            <a:ext cx="2863952" cy="2027088"/>
            <a:chOff x="0" y="0"/>
            <a:chExt cx="1116082" cy="789957"/>
          </a:xfrm>
        </p:grpSpPr>
        <p:sp>
          <p:nvSpPr>
            <p:cNvPr name="Freeform 20" id="20"/>
            <p:cNvSpPr/>
            <p:nvPr/>
          </p:nvSpPr>
          <p:spPr>
            <a:xfrm flipH="false" flipV="false" rot="0">
              <a:off x="0" y="0"/>
              <a:ext cx="1116082" cy="789957"/>
            </a:xfrm>
            <a:custGeom>
              <a:avLst/>
              <a:gdLst/>
              <a:ahLst/>
              <a:cxnLst/>
              <a:rect r="r" b="b" t="t" l="l"/>
              <a:pathLst>
                <a:path h="789957" w="1116082">
                  <a:moveTo>
                    <a:pt x="43252" y="0"/>
                  </a:moveTo>
                  <a:lnTo>
                    <a:pt x="1072831" y="0"/>
                  </a:lnTo>
                  <a:cubicBezTo>
                    <a:pt x="1096718" y="0"/>
                    <a:pt x="1116082" y="19364"/>
                    <a:pt x="1116082" y="43252"/>
                  </a:cubicBezTo>
                  <a:lnTo>
                    <a:pt x="1116082" y="746705"/>
                  </a:lnTo>
                  <a:cubicBezTo>
                    <a:pt x="1116082" y="758176"/>
                    <a:pt x="1111525" y="769177"/>
                    <a:pt x="1103414" y="777288"/>
                  </a:cubicBezTo>
                  <a:cubicBezTo>
                    <a:pt x="1095303" y="785400"/>
                    <a:pt x="1084302" y="789957"/>
                    <a:pt x="1072831" y="789957"/>
                  </a:cubicBezTo>
                  <a:lnTo>
                    <a:pt x="43252" y="789957"/>
                  </a:lnTo>
                  <a:cubicBezTo>
                    <a:pt x="31781" y="789957"/>
                    <a:pt x="20779" y="785400"/>
                    <a:pt x="12668" y="777288"/>
                  </a:cubicBezTo>
                  <a:cubicBezTo>
                    <a:pt x="4557" y="769177"/>
                    <a:pt x="0" y="758176"/>
                    <a:pt x="0" y="746705"/>
                  </a:cubicBezTo>
                  <a:lnTo>
                    <a:pt x="0" y="43252"/>
                  </a:lnTo>
                  <a:cubicBezTo>
                    <a:pt x="0" y="31781"/>
                    <a:pt x="4557" y="20779"/>
                    <a:pt x="12668" y="12668"/>
                  </a:cubicBezTo>
                  <a:cubicBezTo>
                    <a:pt x="20779" y="4557"/>
                    <a:pt x="31781" y="0"/>
                    <a:pt x="43252" y="0"/>
                  </a:cubicBezTo>
                  <a:close/>
                </a:path>
              </a:pathLst>
            </a:custGeom>
            <a:blipFill>
              <a:blip r:embed="rId3"/>
              <a:stretch>
                <a:fillRect l="-3018" t="0" r="-3018" b="0"/>
              </a:stretch>
            </a:blipFill>
            <a:ln cap="sq">
              <a:noFill/>
              <a:prstDash val="solid"/>
              <a:miter/>
            </a:ln>
          </p:spPr>
        </p:sp>
      </p:grpSp>
      <p:grpSp>
        <p:nvGrpSpPr>
          <p:cNvPr name="Group 21" id="21"/>
          <p:cNvGrpSpPr/>
          <p:nvPr/>
        </p:nvGrpSpPr>
        <p:grpSpPr>
          <a:xfrm rot="0">
            <a:off x="7712134" y="3540783"/>
            <a:ext cx="2865877" cy="2027088"/>
            <a:chOff x="0" y="0"/>
            <a:chExt cx="1116833" cy="789957"/>
          </a:xfrm>
        </p:grpSpPr>
        <p:sp>
          <p:nvSpPr>
            <p:cNvPr name="Freeform 22" id="22"/>
            <p:cNvSpPr/>
            <p:nvPr/>
          </p:nvSpPr>
          <p:spPr>
            <a:xfrm flipH="false" flipV="false" rot="0">
              <a:off x="0" y="0"/>
              <a:ext cx="1116833" cy="789957"/>
            </a:xfrm>
            <a:custGeom>
              <a:avLst/>
              <a:gdLst/>
              <a:ahLst/>
              <a:cxnLst/>
              <a:rect r="r" b="b" t="t" l="l"/>
              <a:pathLst>
                <a:path h="789957" w="1116833">
                  <a:moveTo>
                    <a:pt x="43223" y="0"/>
                  </a:moveTo>
                  <a:lnTo>
                    <a:pt x="1073610" y="0"/>
                  </a:lnTo>
                  <a:cubicBezTo>
                    <a:pt x="1085073" y="0"/>
                    <a:pt x="1096067" y="4554"/>
                    <a:pt x="1104173" y="12660"/>
                  </a:cubicBezTo>
                  <a:cubicBezTo>
                    <a:pt x="1112279" y="20765"/>
                    <a:pt x="1116833" y="31759"/>
                    <a:pt x="1116833" y="43223"/>
                  </a:cubicBezTo>
                  <a:lnTo>
                    <a:pt x="1116833" y="746734"/>
                  </a:lnTo>
                  <a:cubicBezTo>
                    <a:pt x="1116833" y="770605"/>
                    <a:pt x="1097481" y="789957"/>
                    <a:pt x="1073610" y="789957"/>
                  </a:cubicBezTo>
                  <a:lnTo>
                    <a:pt x="43223" y="789957"/>
                  </a:lnTo>
                  <a:cubicBezTo>
                    <a:pt x="19351" y="789957"/>
                    <a:pt x="0" y="770605"/>
                    <a:pt x="0" y="746734"/>
                  </a:cubicBezTo>
                  <a:lnTo>
                    <a:pt x="0" y="43223"/>
                  </a:lnTo>
                  <a:cubicBezTo>
                    <a:pt x="0" y="19351"/>
                    <a:pt x="19351" y="0"/>
                    <a:pt x="43223" y="0"/>
                  </a:cubicBezTo>
                  <a:close/>
                </a:path>
              </a:pathLst>
            </a:custGeom>
            <a:blipFill>
              <a:blip r:embed="rId4"/>
              <a:stretch>
                <a:fillRect l="-2982" t="0" r="-2982" b="0"/>
              </a:stretch>
            </a:blipFill>
            <a:ln cap="sq">
              <a:noFill/>
              <a:prstDash val="solid"/>
              <a:miter/>
            </a:ln>
          </p:spPr>
        </p:sp>
      </p:grpSp>
      <p:grpSp>
        <p:nvGrpSpPr>
          <p:cNvPr name="Group 23" id="23"/>
          <p:cNvGrpSpPr/>
          <p:nvPr/>
        </p:nvGrpSpPr>
        <p:grpSpPr>
          <a:xfrm rot="0">
            <a:off x="11053878" y="3540783"/>
            <a:ext cx="2860211" cy="2027088"/>
            <a:chOff x="0" y="0"/>
            <a:chExt cx="1114624" cy="789957"/>
          </a:xfrm>
        </p:grpSpPr>
        <p:sp>
          <p:nvSpPr>
            <p:cNvPr name="Freeform 24" id="24"/>
            <p:cNvSpPr/>
            <p:nvPr/>
          </p:nvSpPr>
          <p:spPr>
            <a:xfrm flipH="false" flipV="false" rot="0">
              <a:off x="0" y="0"/>
              <a:ext cx="1114624" cy="789957"/>
            </a:xfrm>
            <a:custGeom>
              <a:avLst/>
              <a:gdLst/>
              <a:ahLst/>
              <a:cxnLst/>
              <a:rect r="r" b="b" t="t" l="l"/>
              <a:pathLst>
                <a:path h="789957" w="1114624">
                  <a:moveTo>
                    <a:pt x="43308" y="0"/>
                  </a:moveTo>
                  <a:lnTo>
                    <a:pt x="1071316" y="0"/>
                  </a:lnTo>
                  <a:cubicBezTo>
                    <a:pt x="1095235" y="0"/>
                    <a:pt x="1114624" y="19390"/>
                    <a:pt x="1114624" y="43308"/>
                  </a:cubicBezTo>
                  <a:lnTo>
                    <a:pt x="1114624" y="746648"/>
                  </a:lnTo>
                  <a:cubicBezTo>
                    <a:pt x="1114624" y="770567"/>
                    <a:pt x="1095235" y="789957"/>
                    <a:pt x="1071316" y="789957"/>
                  </a:cubicBezTo>
                  <a:lnTo>
                    <a:pt x="43308" y="789957"/>
                  </a:lnTo>
                  <a:cubicBezTo>
                    <a:pt x="19390" y="789957"/>
                    <a:pt x="0" y="770567"/>
                    <a:pt x="0" y="746648"/>
                  </a:cubicBezTo>
                  <a:lnTo>
                    <a:pt x="0" y="43308"/>
                  </a:lnTo>
                  <a:cubicBezTo>
                    <a:pt x="0" y="19390"/>
                    <a:pt x="19390" y="0"/>
                    <a:pt x="43308" y="0"/>
                  </a:cubicBezTo>
                  <a:close/>
                </a:path>
              </a:pathLst>
            </a:custGeom>
            <a:blipFill>
              <a:blip r:embed="rId5"/>
              <a:stretch>
                <a:fillRect l="0" t="-55890" r="0" b="-55890"/>
              </a:stretch>
            </a:blipFill>
            <a:ln cap="sq">
              <a:noFill/>
              <a:prstDash val="solid"/>
              <a:miter/>
            </a:ln>
          </p:spPr>
        </p:sp>
      </p:grpSp>
      <p:grpSp>
        <p:nvGrpSpPr>
          <p:cNvPr name="Group 25" id="25"/>
          <p:cNvGrpSpPr/>
          <p:nvPr/>
        </p:nvGrpSpPr>
        <p:grpSpPr>
          <a:xfrm rot="0">
            <a:off x="14399864" y="3540783"/>
            <a:ext cx="2858285" cy="2027088"/>
            <a:chOff x="0" y="0"/>
            <a:chExt cx="1113874" cy="789957"/>
          </a:xfrm>
        </p:grpSpPr>
        <p:sp>
          <p:nvSpPr>
            <p:cNvPr name="Freeform 26" id="26"/>
            <p:cNvSpPr/>
            <p:nvPr/>
          </p:nvSpPr>
          <p:spPr>
            <a:xfrm flipH="false" flipV="false" rot="0">
              <a:off x="0" y="0"/>
              <a:ext cx="1113874" cy="789957"/>
            </a:xfrm>
            <a:custGeom>
              <a:avLst/>
              <a:gdLst/>
              <a:ahLst/>
              <a:cxnLst/>
              <a:rect r="r" b="b" t="t" l="l"/>
              <a:pathLst>
                <a:path h="789957" w="1113874">
                  <a:moveTo>
                    <a:pt x="43337" y="0"/>
                  </a:moveTo>
                  <a:lnTo>
                    <a:pt x="1070537" y="0"/>
                  </a:lnTo>
                  <a:cubicBezTo>
                    <a:pt x="1094471" y="0"/>
                    <a:pt x="1113874" y="19403"/>
                    <a:pt x="1113874" y="43337"/>
                  </a:cubicBezTo>
                  <a:lnTo>
                    <a:pt x="1113874" y="746619"/>
                  </a:lnTo>
                  <a:cubicBezTo>
                    <a:pt x="1113874" y="758113"/>
                    <a:pt x="1109308" y="769136"/>
                    <a:pt x="1101181" y="777263"/>
                  </a:cubicBezTo>
                  <a:cubicBezTo>
                    <a:pt x="1093053" y="785391"/>
                    <a:pt x="1082030" y="789957"/>
                    <a:pt x="1070537" y="789957"/>
                  </a:cubicBezTo>
                  <a:lnTo>
                    <a:pt x="43337" y="789957"/>
                  </a:lnTo>
                  <a:cubicBezTo>
                    <a:pt x="19403" y="789957"/>
                    <a:pt x="0" y="770554"/>
                    <a:pt x="0" y="746619"/>
                  </a:cubicBezTo>
                  <a:lnTo>
                    <a:pt x="0" y="43337"/>
                  </a:lnTo>
                  <a:cubicBezTo>
                    <a:pt x="0" y="19403"/>
                    <a:pt x="19403" y="0"/>
                    <a:pt x="43337" y="0"/>
                  </a:cubicBezTo>
                  <a:close/>
                </a:path>
              </a:pathLst>
            </a:custGeom>
            <a:blipFill>
              <a:blip r:embed="rId6"/>
              <a:stretch>
                <a:fillRect l="-3223" t="0" r="-3223" b="0"/>
              </a:stretch>
            </a:blipFill>
            <a:ln cap="sq">
              <a:noFill/>
              <a:prstDash val="solid"/>
              <a:miter/>
            </a:ln>
          </p:spPr>
        </p:sp>
      </p:grpSp>
      <p:grpSp>
        <p:nvGrpSpPr>
          <p:cNvPr name="Group 27" id="27"/>
          <p:cNvGrpSpPr/>
          <p:nvPr/>
        </p:nvGrpSpPr>
        <p:grpSpPr>
          <a:xfrm rot="0">
            <a:off x="1028700" y="5994373"/>
            <a:ext cx="2858285" cy="3263927"/>
            <a:chOff x="0" y="0"/>
            <a:chExt cx="826084" cy="943321"/>
          </a:xfrm>
        </p:grpSpPr>
        <p:sp>
          <p:nvSpPr>
            <p:cNvPr name="Freeform 28" id="28"/>
            <p:cNvSpPr/>
            <p:nvPr/>
          </p:nvSpPr>
          <p:spPr>
            <a:xfrm flipH="false" flipV="false" rot="0">
              <a:off x="0" y="0"/>
              <a:ext cx="826084" cy="943321"/>
            </a:xfrm>
            <a:custGeom>
              <a:avLst/>
              <a:gdLst/>
              <a:ahLst/>
              <a:cxnLst/>
              <a:rect r="r" b="b" t="t" l="l"/>
              <a:pathLst>
                <a:path h="943321" w="826084">
                  <a:moveTo>
                    <a:pt x="43337" y="0"/>
                  </a:moveTo>
                  <a:lnTo>
                    <a:pt x="782747" y="0"/>
                  </a:lnTo>
                  <a:cubicBezTo>
                    <a:pt x="794241" y="0"/>
                    <a:pt x="805264" y="4566"/>
                    <a:pt x="813391" y="12693"/>
                  </a:cubicBezTo>
                  <a:cubicBezTo>
                    <a:pt x="821518" y="20821"/>
                    <a:pt x="826084" y="31844"/>
                    <a:pt x="826084" y="43337"/>
                  </a:cubicBezTo>
                  <a:lnTo>
                    <a:pt x="826084" y="899983"/>
                  </a:lnTo>
                  <a:cubicBezTo>
                    <a:pt x="826084" y="923918"/>
                    <a:pt x="806682" y="943321"/>
                    <a:pt x="782747" y="943321"/>
                  </a:cubicBezTo>
                  <a:lnTo>
                    <a:pt x="43337" y="943321"/>
                  </a:lnTo>
                  <a:cubicBezTo>
                    <a:pt x="31844" y="943321"/>
                    <a:pt x="20821" y="938755"/>
                    <a:pt x="12693" y="930627"/>
                  </a:cubicBezTo>
                  <a:cubicBezTo>
                    <a:pt x="4566" y="922500"/>
                    <a:pt x="0" y="911477"/>
                    <a:pt x="0" y="899983"/>
                  </a:cubicBezTo>
                  <a:lnTo>
                    <a:pt x="0" y="43337"/>
                  </a:lnTo>
                  <a:cubicBezTo>
                    <a:pt x="0" y="19403"/>
                    <a:pt x="19403" y="0"/>
                    <a:pt x="43337" y="0"/>
                  </a:cubicBezTo>
                  <a:close/>
                </a:path>
              </a:pathLst>
            </a:custGeom>
            <a:solidFill>
              <a:srgbClr val="B66811"/>
            </a:solidFill>
            <a:ln w="38100" cap="sq">
              <a:solidFill>
                <a:srgbClr val="FFFFFF"/>
              </a:solidFill>
              <a:prstDash val="solid"/>
              <a:miter/>
            </a:ln>
          </p:spPr>
        </p:sp>
        <p:sp>
          <p:nvSpPr>
            <p:cNvPr name="TextBox 29" id="29"/>
            <p:cNvSpPr txBox="true"/>
            <p:nvPr/>
          </p:nvSpPr>
          <p:spPr>
            <a:xfrm>
              <a:off x="0" y="-76200"/>
              <a:ext cx="826084" cy="10195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Paginação dos Imóveis</a:t>
              </a:r>
            </a:p>
          </p:txBody>
        </p:sp>
      </p:grpSp>
      <p:grpSp>
        <p:nvGrpSpPr>
          <p:cNvPr name="Group 30" id="30"/>
          <p:cNvGrpSpPr/>
          <p:nvPr/>
        </p:nvGrpSpPr>
        <p:grpSpPr>
          <a:xfrm rot="0">
            <a:off x="4368519" y="5994373"/>
            <a:ext cx="2858285" cy="3263927"/>
            <a:chOff x="0" y="0"/>
            <a:chExt cx="826084" cy="943321"/>
          </a:xfrm>
        </p:grpSpPr>
        <p:sp>
          <p:nvSpPr>
            <p:cNvPr name="Freeform 31" id="31"/>
            <p:cNvSpPr/>
            <p:nvPr/>
          </p:nvSpPr>
          <p:spPr>
            <a:xfrm flipH="false" flipV="false" rot="0">
              <a:off x="0" y="0"/>
              <a:ext cx="826084" cy="943321"/>
            </a:xfrm>
            <a:custGeom>
              <a:avLst/>
              <a:gdLst/>
              <a:ahLst/>
              <a:cxnLst/>
              <a:rect r="r" b="b" t="t" l="l"/>
              <a:pathLst>
                <a:path h="943321" w="826084">
                  <a:moveTo>
                    <a:pt x="43337" y="0"/>
                  </a:moveTo>
                  <a:lnTo>
                    <a:pt x="782747" y="0"/>
                  </a:lnTo>
                  <a:cubicBezTo>
                    <a:pt x="794241" y="0"/>
                    <a:pt x="805264" y="4566"/>
                    <a:pt x="813391" y="12693"/>
                  </a:cubicBezTo>
                  <a:cubicBezTo>
                    <a:pt x="821518" y="20821"/>
                    <a:pt x="826084" y="31844"/>
                    <a:pt x="826084" y="43337"/>
                  </a:cubicBezTo>
                  <a:lnTo>
                    <a:pt x="826084" y="899983"/>
                  </a:lnTo>
                  <a:cubicBezTo>
                    <a:pt x="826084" y="923918"/>
                    <a:pt x="806682" y="943321"/>
                    <a:pt x="782747" y="943321"/>
                  </a:cubicBezTo>
                  <a:lnTo>
                    <a:pt x="43337" y="943321"/>
                  </a:lnTo>
                  <a:cubicBezTo>
                    <a:pt x="31844" y="943321"/>
                    <a:pt x="20821" y="938755"/>
                    <a:pt x="12693" y="930627"/>
                  </a:cubicBezTo>
                  <a:cubicBezTo>
                    <a:pt x="4566" y="922500"/>
                    <a:pt x="0" y="911477"/>
                    <a:pt x="0" y="899983"/>
                  </a:cubicBezTo>
                  <a:lnTo>
                    <a:pt x="0" y="43337"/>
                  </a:lnTo>
                  <a:cubicBezTo>
                    <a:pt x="0" y="19403"/>
                    <a:pt x="19403" y="0"/>
                    <a:pt x="43337" y="0"/>
                  </a:cubicBezTo>
                  <a:close/>
                </a:path>
              </a:pathLst>
            </a:custGeom>
            <a:solidFill>
              <a:srgbClr val="B66811"/>
            </a:solidFill>
            <a:ln w="38100" cap="sq">
              <a:solidFill>
                <a:srgbClr val="FFFFFF"/>
              </a:solidFill>
              <a:prstDash val="solid"/>
              <a:miter/>
            </a:ln>
          </p:spPr>
        </p:sp>
        <p:sp>
          <p:nvSpPr>
            <p:cNvPr name="TextBox 32" id="32"/>
            <p:cNvSpPr txBox="true"/>
            <p:nvPr/>
          </p:nvSpPr>
          <p:spPr>
            <a:xfrm>
              <a:off x="0" y="-76200"/>
              <a:ext cx="826084" cy="10195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Pesquisa e Filtragem</a:t>
              </a:r>
            </a:p>
          </p:txBody>
        </p:sp>
      </p:grpSp>
      <p:grpSp>
        <p:nvGrpSpPr>
          <p:cNvPr name="Group 33" id="33"/>
          <p:cNvGrpSpPr/>
          <p:nvPr/>
        </p:nvGrpSpPr>
        <p:grpSpPr>
          <a:xfrm rot="0">
            <a:off x="7708338" y="5994373"/>
            <a:ext cx="2858285" cy="3263927"/>
            <a:chOff x="0" y="0"/>
            <a:chExt cx="826084" cy="943321"/>
          </a:xfrm>
        </p:grpSpPr>
        <p:sp>
          <p:nvSpPr>
            <p:cNvPr name="Freeform 34" id="34"/>
            <p:cNvSpPr/>
            <p:nvPr/>
          </p:nvSpPr>
          <p:spPr>
            <a:xfrm flipH="false" flipV="false" rot="0">
              <a:off x="0" y="0"/>
              <a:ext cx="826084" cy="943321"/>
            </a:xfrm>
            <a:custGeom>
              <a:avLst/>
              <a:gdLst/>
              <a:ahLst/>
              <a:cxnLst/>
              <a:rect r="r" b="b" t="t" l="l"/>
              <a:pathLst>
                <a:path h="943321" w="826084">
                  <a:moveTo>
                    <a:pt x="43337" y="0"/>
                  </a:moveTo>
                  <a:lnTo>
                    <a:pt x="782747" y="0"/>
                  </a:lnTo>
                  <a:cubicBezTo>
                    <a:pt x="794241" y="0"/>
                    <a:pt x="805264" y="4566"/>
                    <a:pt x="813391" y="12693"/>
                  </a:cubicBezTo>
                  <a:cubicBezTo>
                    <a:pt x="821518" y="20821"/>
                    <a:pt x="826084" y="31844"/>
                    <a:pt x="826084" y="43337"/>
                  </a:cubicBezTo>
                  <a:lnTo>
                    <a:pt x="826084" y="899983"/>
                  </a:lnTo>
                  <a:cubicBezTo>
                    <a:pt x="826084" y="923918"/>
                    <a:pt x="806682" y="943321"/>
                    <a:pt x="782747" y="943321"/>
                  </a:cubicBezTo>
                  <a:lnTo>
                    <a:pt x="43337" y="943321"/>
                  </a:lnTo>
                  <a:cubicBezTo>
                    <a:pt x="31844" y="943321"/>
                    <a:pt x="20821" y="938755"/>
                    <a:pt x="12693" y="930627"/>
                  </a:cubicBezTo>
                  <a:cubicBezTo>
                    <a:pt x="4566" y="922500"/>
                    <a:pt x="0" y="911477"/>
                    <a:pt x="0" y="899983"/>
                  </a:cubicBezTo>
                  <a:lnTo>
                    <a:pt x="0" y="43337"/>
                  </a:lnTo>
                  <a:cubicBezTo>
                    <a:pt x="0" y="19403"/>
                    <a:pt x="19403" y="0"/>
                    <a:pt x="43337" y="0"/>
                  </a:cubicBezTo>
                  <a:close/>
                </a:path>
              </a:pathLst>
            </a:custGeom>
            <a:solidFill>
              <a:srgbClr val="B66811"/>
            </a:solidFill>
            <a:ln w="38100" cap="sq">
              <a:solidFill>
                <a:srgbClr val="FFFFFF"/>
              </a:solidFill>
              <a:prstDash val="solid"/>
              <a:miter/>
            </a:ln>
          </p:spPr>
        </p:sp>
        <p:sp>
          <p:nvSpPr>
            <p:cNvPr name="TextBox 35" id="35"/>
            <p:cNvSpPr txBox="true"/>
            <p:nvPr/>
          </p:nvSpPr>
          <p:spPr>
            <a:xfrm>
              <a:off x="0" y="-76200"/>
              <a:ext cx="826084" cy="10195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Adição de Imóveis</a:t>
              </a:r>
            </a:p>
          </p:txBody>
        </p:sp>
      </p:grpSp>
      <p:grpSp>
        <p:nvGrpSpPr>
          <p:cNvPr name="Group 36" id="36"/>
          <p:cNvGrpSpPr/>
          <p:nvPr/>
        </p:nvGrpSpPr>
        <p:grpSpPr>
          <a:xfrm rot="0">
            <a:off x="11052008" y="5994373"/>
            <a:ext cx="2858285" cy="3263927"/>
            <a:chOff x="0" y="0"/>
            <a:chExt cx="826084" cy="943321"/>
          </a:xfrm>
        </p:grpSpPr>
        <p:sp>
          <p:nvSpPr>
            <p:cNvPr name="Freeform 37" id="37"/>
            <p:cNvSpPr/>
            <p:nvPr/>
          </p:nvSpPr>
          <p:spPr>
            <a:xfrm flipH="false" flipV="false" rot="0">
              <a:off x="0" y="0"/>
              <a:ext cx="826084" cy="943321"/>
            </a:xfrm>
            <a:custGeom>
              <a:avLst/>
              <a:gdLst/>
              <a:ahLst/>
              <a:cxnLst/>
              <a:rect r="r" b="b" t="t" l="l"/>
              <a:pathLst>
                <a:path h="943321" w="826084">
                  <a:moveTo>
                    <a:pt x="43337" y="0"/>
                  </a:moveTo>
                  <a:lnTo>
                    <a:pt x="782747" y="0"/>
                  </a:lnTo>
                  <a:cubicBezTo>
                    <a:pt x="794241" y="0"/>
                    <a:pt x="805264" y="4566"/>
                    <a:pt x="813391" y="12693"/>
                  </a:cubicBezTo>
                  <a:cubicBezTo>
                    <a:pt x="821518" y="20821"/>
                    <a:pt x="826084" y="31844"/>
                    <a:pt x="826084" y="43337"/>
                  </a:cubicBezTo>
                  <a:lnTo>
                    <a:pt x="826084" y="899983"/>
                  </a:lnTo>
                  <a:cubicBezTo>
                    <a:pt x="826084" y="923918"/>
                    <a:pt x="806682" y="943321"/>
                    <a:pt x="782747" y="943321"/>
                  </a:cubicBezTo>
                  <a:lnTo>
                    <a:pt x="43337" y="943321"/>
                  </a:lnTo>
                  <a:cubicBezTo>
                    <a:pt x="31844" y="943321"/>
                    <a:pt x="20821" y="938755"/>
                    <a:pt x="12693" y="930627"/>
                  </a:cubicBezTo>
                  <a:cubicBezTo>
                    <a:pt x="4566" y="922500"/>
                    <a:pt x="0" y="911477"/>
                    <a:pt x="0" y="899983"/>
                  </a:cubicBezTo>
                  <a:lnTo>
                    <a:pt x="0" y="43337"/>
                  </a:lnTo>
                  <a:cubicBezTo>
                    <a:pt x="0" y="19403"/>
                    <a:pt x="19403" y="0"/>
                    <a:pt x="43337" y="0"/>
                  </a:cubicBezTo>
                  <a:close/>
                </a:path>
              </a:pathLst>
            </a:custGeom>
            <a:solidFill>
              <a:srgbClr val="B66811"/>
            </a:solidFill>
            <a:ln w="38100" cap="sq">
              <a:solidFill>
                <a:srgbClr val="FFFFFF"/>
              </a:solidFill>
              <a:prstDash val="solid"/>
              <a:miter/>
            </a:ln>
          </p:spPr>
        </p:sp>
        <p:sp>
          <p:nvSpPr>
            <p:cNvPr name="TextBox 38" id="38"/>
            <p:cNvSpPr txBox="true"/>
            <p:nvPr/>
          </p:nvSpPr>
          <p:spPr>
            <a:xfrm>
              <a:off x="0" y="-76200"/>
              <a:ext cx="826084" cy="10195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Edição de Imóveis</a:t>
              </a:r>
            </a:p>
          </p:txBody>
        </p:sp>
      </p:grpSp>
      <p:grpSp>
        <p:nvGrpSpPr>
          <p:cNvPr name="Group 39" id="39"/>
          <p:cNvGrpSpPr/>
          <p:nvPr/>
        </p:nvGrpSpPr>
        <p:grpSpPr>
          <a:xfrm rot="0">
            <a:off x="14387976" y="5994373"/>
            <a:ext cx="2858285" cy="3263927"/>
            <a:chOff x="0" y="0"/>
            <a:chExt cx="826084" cy="943321"/>
          </a:xfrm>
        </p:grpSpPr>
        <p:sp>
          <p:nvSpPr>
            <p:cNvPr name="Freeform 40" id="40"/>
            <p:cNvSpPr/>
            <p:nvPr/>
          </p:nvSpPr>
          <p:spPr>
            <a:xfrm flipH="false" flipV="false" rot="0">
              <a:off x="0" y="0"/>
              <a:ext cx="826084" cy="943321"/>
            </a:xfrm>
            <a:custGeom>
              <a:avLst/>
              <a:gdLst/>
              <a:ahLst/>
              <a:cxnLst/>
              <a:rect r="r" b="b" t="t" l="l"/>
              <a:pathLst>
                <a:path h="943321" w="826084">
                  <a:moveTo>
                    <a:pt x="43337" y="0"/>
                  </a:moveTo>
                  <a:lnTo>
                    <a:pt x="782747" y="0"/>
                  </a:lnTo>
                  <a:cubicBezTo>
                    <a:pt x="794241" y="0"/>
                    <a:pt x="805264" y="4566"/>
                    <a:pt x="813391" y="12693"/>
                  </a:cubicBezTo>
                  <a:cubicBezTo>
                    <a:pt x="821518" y="20821"/>
                    <a:pt x="826084" y="31844"/>
                    <a:pt x="826084" y="43337"/>
                  </a:cubicBezTo>
                  <a:lnTo>
                    <a:pt x="826084" y="899983"/>
                  </a:lnTo>
                  <a:cubicBezTo>
                    <a:pt x="826084" y="923918"/>
                    <a:pt x="806682" y="943321"/>
                    <a:pt x="782747" y="943321"/>
                  </a:cubicBezTo>
                  <a:lnTo>
                    <a:pt x="43337" y="943321"/>
                  </a:lnTo>
                  <a:cubicBezTo>
                    <a:pt x="31844" y="943321"/>
                    <a:pt x="20821" y="938755"/>
                    <a:pt x="12693" y="930627"/>
                  </a:cubicBezTo>
                  <a:cubicBezTo>
                    <a:pt x="4566" y="922500"/>
                    <a:pt x="0" y="911477"/>
                    <a:pt x="0" y="899983"/>
                  </a:cubicBezTo>
                  <a:lnTo>
                    <a:pt x="0" y="43337"/>
                  </a:lnTo>
                  <a:cubicBezTo>
                    <a:pt x="0" y="19403"/>
                    <a:pt x="19403" y="0"/>
                    <a:pt x="43337" y="0"/>
                  </a:cubicBezTo>
                  <a:close/>
                </a:path>
              </a:pathLst>
            </a:custGeom>
            <a:solidFill>
              <a:srgbClr val="B66811"/>
            </a:solidFill>
            <a:ln w="38100" cap="sq">
              <a:solidFill>
                <a:srgbClr val="FFFFFF"/>
              </a:solidFill>
              <a:prstDash val="solid"/>
              <a:miter/>
            </a:ln>
          </p:spPr>
        </p:sp>
        <p:sp>
          <p:nvSpPr>
            <p:cNvPr name="TextBox 41" id="41"/>
            <p:cNvSpPr txBox="true"/>
            <p:nvPr/>
          </p:nvSpPr>
          <p:spPr>
            <a:xfrm>
              <a:off x="0" y="-76200"/>
              <a:ext cx="826084" cy="10195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Desativar </a:t>
              </a:r>
            </a:p>
            <a:p>
              <a:pPr algn="ctr">
                <a:lnSpc>
                  <a:spcPts val="3449"/>
                </a:lnSpc>
              </a:pPr>
              <a:r>
                <a:rPr lang="en-US" sz="2299">
                  <a:solidFill>
                    <a:srgbClr val="FFFFFF"/>
                  </a:solidFill>
                  <a:latin typeface="Poppins"/>
                  <a:ea typeface="Poppins"/>
                  <a:cs typeface="Poppins"/>
                  <a:sym typeface="Poppins"/>
                </a:rPr>
                <a:t>Imóveis</a:t>
              </a:r>
            </a:p>
          </p:txBody>
        </p:sp>
      </p:grpSp>
      <p:grpSp>
        <p:nvGrpSpPr>
          <p:cNvPr name="Group 42" id="42"/>
          <p:cNvGrpSpPr/>
          <p:nvPr/>
        </p:nvGrpSpPr>
        <p:grpSpPr>
          <a:xfrm rot="0">
            <a:off x="1028700" y="7205465"/>
            <a:ext cx="2854434" cy="2052835"/>
            <a:chOff x="0" y="0"/>
            <a:chExt cx="1112373" cy="799990"/>
          </a:xfrm>
        </p:grpSpPr>
        <p:sp>
          <p:nvSpPr>
            <p:cNvPr name="Freeform 43" id="43"/>
            <p:cNvSpPr/>
            <p:nvPr/>
          </p:nvSpPr>
          <p:spPr>
            <a:xfrm flipH="false" flipV="false" rot="0">
              <a:off x="0" y="0"/>
              <a:ext cx="1112373" cy="799990"/>
            </a:xfrm>
            <a:custGeom>
              <a:avLst/>
              <a:gdLst/>
              <a:ahLst/>
              <a:cxnLst/>
              <a:rect r="r" b="b" t="t" l="l"/>
              <a:pathLst>
                <a:path h="799990" w="1112373">
                  <a:moveTo>
                    <a:pt x="43396" y="0"/>
                  </a:moveTo>
                  <a:lnTo>
                    <a:pt x="1068977" y="0"/>
                  </a:lnTo>
                  <a:cubicBezTo>
                    <a:pt x="1080487" y="0"/>
                    <a:pt x="1091525" y="4572"/>
                    <a:pt x="1099663" y="12710"/>
                  </a:cubicBezTo>
                  <a:cubicBezTo>
                    <a:pt x="1107801" y="20849"/>
                    <a:pt x="1112373" y="31887"/>
                    <a:pt x="1112373" y="43396"/>
                  </a:cubicBezTo>
                  <a:lnTo>
                    <a:pt x="1112373" y="756594"/>
                  </a:lnTo>
                  <a:cubicBezTo>
                    <a:pt x="1112373" y="768104"/>
                    <a:pt x="1107801" y="779142"/>
                    <a:pt x="1099663" y="787280"/>
                  </a:cubicBezTo>
                  <a:cubicBezTo>
                    <a:pt x="1091525" y="795418"/>
                    <a:pt x="1080487" y="799990"/>
                    <a:pt x="1068977" y="799990"/>
                  </a:cubicBezTo>
                  <a:lnTo>
                    <a:pt x="43396" y="799990"/>
                  </a:lnTo>
                  <a:cubicBezTo>
                    <a:pt x="31887" y="799990"/>
                    <a:pt x="20849" y="795418"/>
                    <a:pt x="12710" y="787280"/>
                  </a:cubicBezTo>
                  <a:cubicBezTo>
                    <a:pt x="4572" y="779142"/>
                    <a:pt x="0" y="768104"/>
                    <a:pt x="0" y="756594"/>
                  </a:cubicBezTo>
                  <a:lnTo>
                    <a:pt x="0" y="43396"/>
                  </a:lnTo>
                  <a:cubicBezTo>
                    <a:pt x="0" y="31887"/>
                    <a:pt x="4572" y="20849"/>
                    <a:pt x="12710" y="12710"/>
                  </a:cubicBezTo>
                  <a:cubicBezTo>
                    <a:pt x="20849" y="4572"/>
                    <a:pt x="31887" y="0"/>
                    <a:pt x="43396" y="0"/>
                  </a:cubicBezTo>
                  <a:close/>
                </a:path>
              </a:pathLst>
            </a:custGeom>
            <a:blipFill>
              <a:blip r:embed="rId7"/>
              <a:stretch>
                <a:fillRect l="-3971" t="0" r="-3971" b="0"/>
              </a:stretch>
            </a:blipFill>
            <a:ln cap="sq">
              <a:noFill/>
              <a:prstDash val="solid"/>
              <a:miter/>
            </a:ln>
          </p:spPr>
        </p:sp>
      </p:grpSp>
      <p:grpSp>
        <p:nvGrpSpPr>
          <p:cNvPr name="Group 44" id="44"/>
          <p:cNvGrpSpPr/>
          <p:nvPr/>
        </p:nvGrpSpPr>
        <p:grpSpPr>
          <a:xfrm rot="0">
            <a:off x="4368519" y="7205465"/>
            <a:ext cx="2863952" cy="2052835"/>
            <a:chOff x="0" y="0"/>
            <a:chExt cx="1116082" cy="799990"/>
          </a:xfrm>
        </p:grpSpPr>
        <p:sp>
          <p:nvSpPr>
            <p:cNvPr name="Freeform 45" id="45"/>
            <p:cNvSpPr/>
            <p:nvPr/>
          </p:nvSpPr>
          <p:spPr>
            <a:xfrm flipH="false" flipV="false" rot="0">
              <a:off x="0" y="0"/>
              <a:ext cx="1116082" cy="799990"/>
            </a:xfrm>
            <a:custGeom>
              <a:avLst/>
              <a:gdLst/>
              <a:ahLst/>
              <a:cxnLst/>
              <a:rect r="r" b="b" t="t" l="l"/>
              <a:pathLst>
                <a:path h="799990" w="1116082">
                  <a:moveTo>
                    <a:pt x="43252" y="0"/>
                  </a:moveTo>
                  <a:lnTo>
                    <a:pt x="1072831" y="0"/>
                  </a:lnTo>
                  <a:cubicBezTo>
                    <a:pt x="1096718" y="0"/>
                    <a:pt x="1116082" y="19364"/>
                    <a:pt x="1116082" y="43252"/>
                  </a:cubicBezTo>
                  <a:lnTo>
                    <a:pt x="1116082" y="756739"/>
                  </a:lnTo>
                  <a:cubicBezTo>
                    <a:pt x="1116082" y="768210"/>
                    <a:pt x="1111525" y="779211"/>
                    <a:pt x="1103414" y="787322"/>
                  </a:cubicBezTo>
                  <a:cubicBezTo>
                    <a:pt x="1095303" y="795433"/>
                    <a:pt x="1084302" y="799990"/>
                    <a:pt x="1072831" y="799990"/>
                  </a:cubicBezTo>
                  <a:lnTo>
                    <a:pt x="43252" y="799990"/>
                  </a:lnTo>
                  <a:cubicBezTo>
                    <a:pt x="31781" y="799990"/>
                    <a:pt x="20779" y="795433"/>
                    <a:pt x="12668" y="787322"/>
                  </a:cubicBezTo>
                  <a:cubicBezTo>
                    <a:pt x="4557" y="779211"/>
                    <a:pt x="0" y="768210"/>
                    <a:pt x="0" y="756739"/>
                  </a:cubicBezTo>
                  <a:lnTo>
                    <a:pt x="0" y="43252"/>
                  </a:lnTo>
                  <a:cubicBezTo>
                    <a:pt x="0" y="31781"/>
                    <a:pt x="4557" y="20779"/>
                    <a:pt x="12668" y="12668"/>
                  </a:cubicBezTo>
                  <a:cubicBezTo>
                    <a:pt x="20779" y="4557"/>
                    <a:pt x="31781" y="0"/>
                    <a:pt x="43252" y="0"/>
                  </a:cubicBezTo>
                  <a:close/>
                </a:path>
              </a:pathLst>
            </a:custGeom>
            <a:blipFill>
              <a:blip r:embed="rId8"/>
              <a:stretch>
                <a:fillRect l="0" t="-54699" r="0" b="-54699"/>
              </a:stretch>
            </a:blipFill>
            <a:ln cap="sq">
              <a:noFill/>
              <a:prstDash val="solid"/>
              <a:miter/>
            </a:ln>
          </p:spPr>
        </p:sp>
      </p:grpSp>
      <p:grpSp>
        <p:nvGrpSpPr>
          <p:cNvPr name="Group 46" id="46"/>
          <p:cNvGrpSpPr/>
          <p:nvPr/>
        </p:nvGrpSpPr>
        <p:grpSpPr>
          <a:xfrm rot="0">
            <a:off x="7708338" y="7205465"/>
            <a:ext cx="2865877" cy="2052835"/>
            <a:chOff x="0" y="0"/>
            <a:chExt cx="1116833" cy="799990"/>
          </a:xfrm>
        </p:grpSpPr>
        <p:sp>
          <p:nvSpPr>
            <p:cNvPr name="Freeform 47" id="47"/>
            <p:cNvSpPr/>
            <p:nvPr/>
          </p:nvSpPr>
          <p:spPr>
            <a:xfrm flipH="false" flipV="false" rot="0">
              <a:off x="0" y="0"/>
              <a:ext cx="1116833" cy="799990"/>
            </a:xfrm>
            <a:custGeom>
              <a:avLst/>
              <a:gdLst/>
              <a:ahLst/>
              <a:cxnLst/>
              <a:rect r="r" b="b" t="t" l="l"/>
              <a:pathLst>
                <a:path h="799990" w="1116833">
                  <a:moveTo>
                    <a:pt x="43223" y="0"/>
                  </a:moveTo>
                  <a:lnTo>
                    <a:pt x="1073610" y="0"/>
                  </a:lnTo>
                  <a:cubicBezTo>
                    <a:pt x="1085073" y="0"/>
                    <a:pt x="1096067" y="4554"/>
                    <a:pt x="1104173" y="12660"/>
                  </a:cubicBezTo>
                  <a:cubicBezTo>
                    <a:pt x="1112279" y="20765"/>
                    <a:pt x="1116833" y="31759"/>
                    <a:pt x="1116833" y="43223"/>
                  </a:cubicBezTo>
                  <a:lnTo>
                    <a:pt x="1116833" y="756768"/>
                  </a:lnTo>
                  <a:cubicBezTo>
                    <a:pt x="1116833" y="780639"/>
                    <a:pt x="1097481" y="799990"/>
                    <a:pt x="1073610" y="799990"/>
                  </a:cubicBezTo>
                  <a:lnTo>
                    <a:pt x="43223" y="799990"/>
                  </a:lnTo>
                  <a:cubicBezTo>
                    <a:pt x="19351" y="799990"/>
                    <a:pt x="0" y="780639"/>
                    <a:pt x="0" y="756768"/>
                  </a:cubicBezTo>
                  <a:lnTo>
                    <a:pt x="0" y="43223"/>
                  </a:lnTo>
                  <a:cubicBezTo>
                    <a:pt x="0" y="19351"/>
                    <a:pt x="19351" y="0"/>
                    <a:pt x="43223" y="0"/>
                  </a:cubicBezTo>
                  <a:close/>
                </a:path>
              </a:pathLst>
            </a:custGeom>
            <a:blipFill>
              <a:blip r:embed="rId9"/>
              <a:stretch>
                <a:fillRect l="0" t="-54769" r="0" b="-54769"/>
              </a:stretch>
            </a:blipFill>
            <a:ln cap="sq">
              <a:noFill/>
              <a:prstDash val="solid"/>
              <a:miter/>
            </a:ln>
          </p:spPr>
        </p:sp>
      </p:grpSp>
      <p:grpSp>
        <p:nvGrpSpPr>
          <p:cNvPr name="Group 48" id="48"/>
          <p:cNvGrpSpPr/>
          <p:nvPr/>
        </p:nvGrpSpPr>
        <p:grpSpPr>
          <a:xfrm rot="0">
            <a:off x="11050082" y="7205465"/>
            <a:ext cx="2854434" cy="2052835"/>
            <a:chOff x="0" y="0"/>
            <a:chExt cx="1112373" cy="799990"/>
          </a:xfrm>
        </p:grpSpPr>
        <p:sp>
          <p:nvSpPr>
            <p:cNvPr name="Freeform 49" id="49"/>
            <p:cNvSpPr/>
            <p:nvPr/>
          </p:nvSpPr>
          <p:spPr>
            <a:xfrm flipH="false" flipV="false" rot="0">
              <a:off x="0" y="0"/>
              <a:ext cx="1112373" cy="799990"/>
            </a:xfrm>
            <a:custGeom>
              <a:avLst/>
              <a:gdLst/>
              <a:ahLst/>
              <a:cxnLst/>
              <a:rect r="r" b="b" t="t" l="l"/>
              <a:pathLst>
                <a:path h="799990" w="1112373">
                  <a:moveTo>
                    <a:pt x="43396" y="0"/>
                  </a:moveTo>
                  <a:lnTo>
                    <a:pt x="1068977" y="0"/>
                  </a:lnTo>
                  <a:cubicBezTo>
                    <a:pt x="1080487" y="0"/>
                    <a:pt x="1091525" y="4572"/>
                    <a:pt x="1099663" y="12710"/>
                  </a:cubicBezTo>
                  <a:cubicBezTo>
                    <a:pt x="1107801" y="20849"/>
                    <a:pt x="1112373" y="31887"/>
                    <a:pt x="1112373" y="43396"/>
                  </a:cubicBezTo>
                  <a:lnTo>
                    <a:pt x="1112373" y="756594"/>
                  </a:lnTo>
                  <a:cubicBezTo>
                    <a:pt x="1112373" y="768104"/>
                    <a:pt x="1107801" y="779142"/>
                    <a:pt x="1099663" y="787280"/>
                  </a:cubicBezTo>
                  <a:cubicBezTo>
                    <a:pt x="1091525" y="795418"/>
                    <a:pt x="1080487" y="799990"/>
                    <a:pt x="1068977" y="799990"/>
                  </a:cubicBezTo>
                  <a:lnTo>
                    <a:pt x="43396" y="799990"/>
                  </a:lnTo>
                  <a:cubicBezTo>
                    <a:pt x="31887" y="799990"/>
                    <a:pt x="20849" y="795418"/>
                    <a:pt x="12710" y="787280"/>
                  </a:cubicBezTo>
                  <a:cubicBezTo>
                    <a:pt x="4572" y="779142"/>
                    <a:pt x="0" y="768104"/>
                    <a:pt x="0" y="756594"/>
                  </a:cubicBezTo>
                  <a:lnTo>
                    <a:pt x="0" y="43396"/>
                  </a:lnTo>
                  <a:cubicBezTo>
                    <a:pt x="0" y="31887"/>
                    <a:pt x="4572" y="20849"/>
                    <a:pt x="12710" y="12710"/>
                  </a:cubicBezTo>
                  <a:cubicBezTo>
                    <a:pt x="20849" y="4572"/>
                    <a:pt x="31887" y="0"/>
                    <a:pt x="43396" y="0"/>
                  </a:cubicBezTo>
                  <a:close/>
                </a:path>
              </a:pathLst>
            </a:custGeom>
            <a:blipFill>
              <a:blip r:embed="rId10"/>
              <a:stretch>
                <a:fillRect l="-4277" t="0" r="-4277" b="0"/>
              </a:stretch>
            </a:blipFill>
            <a:ln cap="sq">
              <a:noFill/>
              <a:prstDash val="solid"/>
              <a:miter/>
            </a:ln>
          </p:spPr>
        </p:sp>
      </p:grpSp>
      <p:grpSp>
        <p:nvGrpSpPr>
          <p:cNvPr name="Group 50" id="50"/>
          <p:cNvGrpSpPr/>
          <p:nvPr/>
        </p:nvGrpSpPr>
        <p:grpSpPr>
          <a:xfrm rot="0">
            <a:off x="14395678" y="7205465"/>
            <a:ext cx="2850583" cy="2052835"/>
            <a:chOff x="0" y="0"/>
            <a:chExt cx="1110873" cy="799990"/>
          </a:xfrm>
        </p:grpSpPr>
        <p:sp>
          <p:nvSpPr>
            <p:cNvPr name="Freeform 51" id="51"/>
            <p:cNvSpPr/>
            <p:nvPr/>
          </p:nvSpPr>
          <p:spPr>
            <a:xfrm flipH="false" flipV="false" rot="0">
              <a:off x="0" y="0"/>
              <a:ext cx="1110873" cy="799990"/>
            </a:xfrm>
            <a:custGeom>
              <a:avLst/>
              <a:gdLst/>
              <a:ahLst/>
              <a:cxnLst/>
              <a:rect r="r" b="b" t="t" l="l"/>
              <a:pathLst>
                <a:path h="799990" w="1110873">
                  <a:moveTo>
                    <a:pt x="43455" y="0"/>
                  </a:moveTo>
                  <a:lnTo>
                    <a:pt x="1067418" y="0"/>
                  </a:lnTo>
                  <a:cubicBezTo>
                    <a:pt x="1078943" y="0"/>
                    <a:pt x="1089996" y="4578"/>
                    <a:pt x="1098145" y="12728"/>
                  </a:cubicBezTo>
                  <a:cubicBezTo>
                    <a:pt x="1106294" y="20877"/>
                    <a:pt x="1110873" y="31930"/>
                    <a:pt x="1110873" y="43455"/>
                  </a:cubicBezTo>
                  <a:lnTo>
                    <a:pt x="1110873" y="756536"/>
                  </a:lnTo>
                  <a:cubicBezTo>
                    <a:pt x="1110873" y="768061"/>
                    <a:pt x="1106294" y="779113"/>
                    <a:pt x="1098145" y="787263"/>
                  </a:cubicBezTo>
                  <a:cubicBezTo>
                    <a:pt x="1089996" y="795412"/>
                    <a:pt x="1078943" y="799990"/>
                    <a:pt x="1067418" y="799990"/>
                  </a:cubicBezTo>
                  <a:lnTo>
                    <a:pt x="43455" y="799990"/>
                  </a:lnTo>
                  <a:cubicBezTo>
                    <a:pt x="31930" y="799990"/>
                    <a:pt x="20877" y="795412"/>
                    <a:pt x="12728" y="787263"/>
                  </a:cubicBezTo>
                  <a:cubicBezTo>
                    <a:pt x="4578" y="779113"/>
                    <a:pt x="0" y="768061"/>
                    <a:pt x="0" y="756536"/>
                  </a:cubicBezTo>
                  <a:lnTo>
                    <a:pt x="0" y="43455"/>
                  </a:lnTo>
                  <a:cubicBezTo>
                    <a:pt x="0" y="31930"/>
                    <a:pt x="4578" y="20877"/>
                    <a:pt x="12728" y="12728"/>
                  </a:cubicBezTo>
                  <a:cubicBezTo>
                    <a:pt x="20877" y="4578"/>
                    <a:pt x="31930" y="0"/>
                    <a:pt x="43455" y="0"/>
                  </a:cubicBezTo>
                  <a:close/>
                </a:path>
              </a:pathLst>
            </a:custGeom>
            <a:blipFill>
              <a:blip r:embed="rId11"/>
              <a:stretch>
                <a:fillRect l="0" t="-2072" r="0" b="-2072"/>
              </a:stretch>
            </a:blipFill>
            <a:ln cap="sq">
              <a:noFill/>
              <a:prstDash val="solid"/>
              <a:miter/>
            </a:ln>
          </p:spPr>
        </p:sp>
      </p:grpSp>
      <p:sp>
        <p:nvSpPr>
          <p:cNvPr name="TextBox 52" id="52"/>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8</a:t>
            </a:r>
          </a:p>
        </p:txBody>
      </p:sp>
      <p:sp>
        <p:nvSpPr>
          <p:cNvPr name="TextBox 53" id="53"/>
          <p:cNvSpPr txBox="true"/>
          <p:nvPr/>
        </p:nvSpPr>
        <p:spPr>
          <a:xfrm rot="0">
            <a:off x="579481" y="742114"/>
            <a:ext cx="12237273"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REQUISITOS FUNCIONAIS</a:t>
            </a:r>
          </a:p>
        </p:txBody>
      </p:sp>
      <p:grpSp>
        <p:nvGrpSpPr>
          <p:cNvPr name="Group 54" id="54"/>
          <p:cNvGrpSpPr/>
          <p:nvPr/>
        </p:nvGrpSpPr>
        <p:grpSpPr>
          <a:xfrm rot="0">
            <a:off x="-332190" y="3107561"/>
            <a:ext cx="664380" cy="7674453"/>
            <a:chOff x="0" y="0"/>
            <a:chExt cx="174981" cy="2021255"/>
          </a:xfrm>
        </p:grpSpPr>
        <p:sp>
          <p:nvSpPr>
            <p:cNvPr name="Freeform 55" id="55"/>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56" id="56"/>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bg>
      <p:bgPr>
        <a:solidFill>
          <a:srgbClr val="000000"/>
        </a:solidFill>
      </p:bgPr>
    </p:bg>
    <p:spTree>
      <p:nvGrpSpPr>
        <p:cNvPr id="1" name=""/>
        <p:cNvGrpSpPr/>
        <p:nvPr/>
      </p:nvGrpSpPr>
      <p:grpSpPr>
        <a:xfrm>
          <a:off x="0" y="0"/>
          <a:ext cx="0" cy="0"/>
          <a:chOff x="0" y="0"/>
          <a:chExt cx="0" cy="0"/>
        </a:xfrm>
      </p:grpSpPr>
      <p:grpSp>
        <p:nvGrpSpPr>
          <p:cNvPr name="Group 2" id="2"/>
          <p:cNvGrpSpPr/>
          <p:nvPr/>
        </p:nvGrpSpPr>
        <p:grpSpPr>
          <a:xfrm rot="0">
            <a:off x="-80949" y="2746645"/>
            <a:ext cx="664380" cy="7674453"/>
            <a:chOff x="0" y="0"/>
            <a:chExt cx="174981" cy="2021255"/>
          </a:xfrm>
        </p:grpSpPr>
        <p:sp>
          <p:nvSpPr>
            <p:cNvPr name="Freeform 3" id="3"/>
            <p:cNvSpPr/>
            <p:nvPr/>
          </p:nvSpPr>
          <p:spPr>
            <a:xfrm flipH="false" flipV="false" rot="0">
              <a:off x="0" y="0"/>
              <a:ext cx="174981" cy="2021255"/>
            </a:xfrm>
            <a:custGeom>
              <a:avLst/>
              <a:gdLst/>
              <a:ahLst/>
              <a:cxnLst/>
              <a:rect r="r" b="b" t="t" l="l"/>
              <a:pathLst>
                <a:path h="2021255" w="174981">
                  <a:moveTo>
                    <a:pt x="0" y="0"/>
                  </a:moveTo>
                  <a:lnTo>
                    <a:pt x="174981" y="0"/>
                  </a:lnTo>
                  <a:lnTo>
                    <a:pt x="174981" y="2021255"/>
                  </a:lnTo>
                  <a:lnTo>
                    <a:pt x="0" y="2021255"/>
                  </a:lnTo>
                  <a:close/>
                </a:path>
              </a:pathLst>
            </a:custGeom>
            <a:solidFill>
              <a:srgbClr val="D68326"/>
            </a:solidFill>
          </p:spPr>
        </p:sp>
        <p:sp>
          <p:nvSpPr>
            <p:cNvPr name="TextBox 4" id="4"/>
            <p:cNvSpPr txBox="true"/>
            <p:nvPr/>
          </p:nvSpPr>
          <p:spPr>
            <a:xfrm>
              <a:off x="0" y="-57150"/>
              <a:ext cx="174981" cy="2078405"/>
            </a:xfrm>
            <a:prstGeom prst="rect">
              <a:avLst/>
            </a:prstGeom>
          </p:spPr>
          <p:txBody>
            <a:bodyPr anchor="ctr" rtlCol="false" tIns="50800" lIns="50800" bIns="50800" rIns="50800"/>
            <a:lstStyle/>
            <a:p>
              <a:pPr algn="ctr">
                <a:lnSpc>
                  <a:spcPts val="2799"/>
                </a:lnSpc>
              </a:pPr>
            </a:p>
          </p:txBody>
        </p:sp>
      </p:grpSp>
      <p:grpSp>
        <p:nvGrpSpPr>
          <p:cNvPr name="Group 5" id="5"/>
          <p:cNvGrpSpPr/>
          <p:nvPr/>
        </p:nvGrpSpPr>
        <p:grpSpPr>
          <a:xfrm rot="0">
            <a:off x="1163867" y="3767591"/>
            <a:ext cx="2860583" cy="4300421"/>
            <a:chOff x="0" y="0"/>
            <a:chExt cx="753405" cy="1132621"/>
          </a:xfrm>
        </p:grpSpPr>
        <p:sp>
          <p:nvSpPr>
            <p:cNvPr name="Freeform 6" id="6"/>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7" id="7"/>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Interface Simples e Intuitiva</a:t>
              </a:r>
            </a:p>
          </p:txBody>
        </p:sp>
      </p:grpSp>
      <p:grpSp>
        <p:nvGrpSpPr>
          <p:cNvPr name="Group 8" id="8"/>
          <p:cNvGrpSpPr/>
          <p:nvPr/>
        </p:nvGrpSpPr>
        <p:grpSpPr>
          <a:xfrm rot="0">
            <a:off x="14393046" y="3767591"/>
            <a:ext cx="2860583" cy="4300421"/>
            <a:chOff x="0" y="0"/>
            <a:chExt cx="753405" cy="1132621"/>
          </a:xfrm>
        </p:grpSpPr>
        <p:sp>
          <p:nvSpPr>
            <p:cNvPr name="Freeform 9" id="9"/>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0" id="10"/>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Responsividade da Aplicação</a:t>
              </a:r>
            </a:p>
          </p:txBody>
        </p:sp>
      </p:grpSp>
      <p:grpSp>
        <p:nvGrpSpPr>
          <p:cNvPr name="Group 11" id="11"/>
          <p:cNvGrpSpPr/>
          <p:nvPr/>
        </p:nvGrpSpPr>
        <p:grpSpPr>
          <a:xfrm rot="0">
            <a:off x="4468271" y="3767591"/>
            <a:ext cx="2860583" cy="4300421"/>
            <a:chOff x="0" y="0"/>
            <a:chExt cx="753405" cy="1132621"/>
          </a:xfrm>
        </p:grpSpPr>
        <p:sp>
          <p:nvSpPr>
            <p:cNvPr name="Freeform 12" id="12"/>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3" id="13"/>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Segurança do Software</a:t>
              </a:r>
            </a:p>
          </p:txBody>
        </p:sp>
      </p:grpSp>
      <p:grpSp>
        <p:nvGrpSpPr>
          <p:cNvPr name="Group 14" id="14"/>
          <p:cNvGrpSpPr/>
          <p:nvPr/>
        </p:nvGrpSpPr>
        <p:grpSpPr>
          <a:xfrm rot="0">
            <a:off x="7776529" y="3767591"/>
            <a:ext cx="2860583" cy="4300421"/>
            <a:chOff x="0" y="0"/>
            <a:chExt cx="753405" cy="1132621"/>
          </a:xfrm>
        </p:grpSpPr>
        <p:sp>
          <p:nvSpPr>
            <p:cNvPr name="Freeform 15" id="15"/>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6" id="16"/>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Armazenamento dos Dados</a:t>
              </a:r>
            </a:p>
          </p:txBody>
        </p:sp>
      </p:grpSp>
      <p:grpSp>
        <p:nvGrpSpPr>
          <p:cNvPr name="Group 17" id="17"/>
          <p:cNvGrpSpPr/>
          <p:nvPr/>
        </p:nvGrpSpPr>
        <p:grpSpPr>
          <a:xfrm rot="0">
            <a:off x="11084788" y="3767591"/>
            <a:ext cx="2860583" cy="4300421"/>
            <a:chOff x="0" y="0"/>
            <a:chExt cx="753405" cy="1132621"/>
          </a:xfrm>
        </p:grpSpPr>
        <p:sp>
          <p:nvSpPr>
            <p:cNvPr name="Freeform 18" id="18"/>
            <p:cNvSpPr/>
            <p:nvPr/>
          </p:nvSpPr>
          <p:spPr>
            <a:xfrm flipH="false" flipV="false" rot="0">
              <a:off x="0" y="0"/>
              <a:ext cx="753405" cy="1132621"/>
            </a:xfrm>
            <a:custGeom>
              <a:avLst/>
              <a:gdLst/>
              <a:ahLst/>
              <a:cxnLst/>
              <a:rect r="r" b="b" t="t" l="l"/>
              <a:pathLst>
                <a:path h="1132621" w="753405">
                  <a:moveTo>
                    <a:pt x="43303" y="0"/>
                  </a:moveTo>
                  <a:lnTo>
                    <a:pt x="710102" y="0"/>
                  </a:lnTo>
                  <a:cubicBezTo>
                    <a:pt x="721587" y="0"/>
                    <a:pt x="732601" y="4562"/>
                    <a:pt x="740722" y="12683"/>
                  </a:cubicBezTo>
                  <a:cubicBezTo>
                    <a:pt x="748842" y="20804"/>
                    <a:pt x="753405" y="31818"/>
                    <a:pt x="753405" y="43303"/>
                  </a:cubicBezTo>
                  <a:lnTo>
                    <a:pt x="753405" y="1089319"/>
                  </a:lnTo>
                  <a:cubicBezTo>
                    <a:pt x="753405" y="1100803"/>
                    <a:pt x="748842" y="1111817"/>
                    <a:pt x="740722" y="1119938"/>
                  </a:cubicBezTo>
                  <a:cubicBezTo>
                    <a:pt x="732601" y="1128059"/>
                    <a:pt x="721587" y="1132621"/>
                    <a:pt x="710102" y="1132621"/>
                  </a:cubicBezTo>
                  <a:lnTo>
                    <a:pt x="43303" y="1132621"/>
                  </a:lnTo>
                  <a:cubicBezTo>
                    <a:pt x="31818" y="1132621"/>
                    <a:pt x="20804" y="1128059"/>
                    <a:pt x="12683" y="1119938"/>
                  </a:cubicBezTo>
                  <a:cubicBezTo>
                    <a:pt x="4562" y="1111817"/>
                    <a:pt x="0" y="1100803"/>
                    <a:pt x="0" y="1089319"/>
                  </a:cubicBezTo>
                  <a:lnTo>
                    <a:pt x="0" y="43303"/>
                  </a:lnTo>
                  <a:cubicBezTo>
                    <a:pt x="0" y="31818"/>
                    <a:pt x="4562" y="20804"/>
                    <a:pt x="12683" y="12683"/>
                  </a:cubicBezTo>
                  <a:cubicBezTo>
                    <a:pt x="20804" y="4562"/>
                    <a:pt x="31818" y="0"/>
                    <a:pt x="43303" y="0"/>
                  </a:cubicBezTo>
                  <a:close/>
                </a:path>
              </a:pathLst>
            </a:custGeom>
            <a:solidFill>
              <a:srgbClr val="B66811"/>
            </a:solidFill>
            <a:ln w="38100" cap="sq">
              <a:solidFill>
                <a:srgbClr val="FFFFFF"/>
              </a:solidFill>
              <a:prstDash val="solid"/>
              <a:miter/>
            </a:ln>
          </p:spPr>
        </p:sp>
        <p:sp>
          <p:nvSpPr>
            <p:cNvPr name="TextBox 19" id="19"/>
            <p:cNvSpPr txBox="true"/>
            <p:nvPr/>
          </p:nvSpPr>
          <p:spPr>
            <a:xfrm>
              <a:off x="0" y="-76200"/>
              <a:ext cx="753405" cy="1208821"/>
            </a:xfrm>
            <a:prstGeom prst="rect">
              <a:avLst/>
            </a:prstGeom>
          </p:spPr>
          <p:txBody>
            <a:bodyPr anchor="t" rtlCol="false" tIns="152400" lIns="152400" bIns="152400" rIns="152400"/>
            <a:lstStyle/>
            <a:p>
              <a:pPr algn="ctr">
                <a:lnSpc>
                  <a:spcPts val="3449"/>
                </a:lnSpc>
              </a:pPr>
              <a:r>
                <a:rPr lang="en-US" sz="2299">
                  <a:solidFill>
                    <a:srgbClr val="FFFFFF"/>
                  </a:solidFill>
                  <a:latin typeface="Poppins"/>
                  <a:ea typeface="Poppins"/>
                  <a:cs typeface="Poppins"/>
                  <a:sym typeface="Poppins"/>
                </a:rPr>
                <a:t>Controle de Acessos</a:t>
              </a:r>
            </a:p>
          </p:txBody>
        </p:sp>
      </p:grpSp>
      <p:grpSp>
        <p:nvGrpSpPr>
          <p:cNvPr name="Group 20" id="20"/>
          <p:cNvGrpSpPr/>
          <p:nvPr/>
        </p:nvGrpSpPr>
        <p:grpSpPr>
          <a:xfrm rot="0">
            <a:off x="1163867" y="5363278"/>
            <a:ext cx="2866254" cy="2704735"/>
            <a:chOff x="0" y="0"/>
            <a:chExt cx="1017888" cy="960528"/>
          </a:xfrm>
        </p:grpSpPr>
        <p:sp>
          <p:nvSpPr>
            <p:cNvPr name="Freeform 21" id="21"/>
            <p:cNvSpPr/>
            <p:nvPr/>
          </p:nvSpPr>
          <p:spPr>
            <a:xfrm flipH="false" flipV="false" rot="0">
              <a:off x="0" y="0"/>
              <a:ext cx="1017888" cy="960528"/>
            </a:xfrm>
            <a:custGeom>
              <a:avLst/>
              <a:gdLst/>
              <a:ahLst/>
              <a:cxnLst/>
              <a:rect r="r" b="b" t="t" l="l"/>
              <a:pathLst>
                <a:path h="960528" w="1017888">
                  <a:moveTo>
                    <a:pt x="43217" y="0"/>
                  </a:moveTo>
                  <a:lnTo>
                    <a:pt x="974671" y="0"/>
                  </a:lnTo>
                  <a:cubicBezTo>
                    <a:pt x="998539" y="0"/>
                    <a:pt x="1017888" y="19349"/>
                    <a:pt x="1017888" y="43217"/>
                  </a:cubicBezTo>
                  <a:lnTo>
                    <a:pt x="1017888" y="917311"/>
                  </a:lnTo>
                  <a:cubicBezTo>
                    <a:pt x="1017888" y="941179"/>
                    <a:pt x="998539" y="960528"/>
                    <a:pt x="974671" y="960528"/>
                  </a:cubicBezTo>
                  <a:lnTo>
                    <a:pt x="43217" y="960528"/>
                  </a:lnTo>
                  <a:cubicBezTo>
                    <a:pt x="19349" y="960528"/>
                    <a:pt x="0" y="941179"/>
                    <a:pt x="0" y="917311"/>
                  </a:cubicBezTo>
                  <a:lnTo>
                    <a:pt x="0" y="43217"/>
                  </a:lnTo>
                  <a:cubicBezTo>
                    <a:pt x="0" y="19349"/>
                    <a:pt x="19349" y="0"/>
                    <a:pt x="43217" y="0"/>
                  </a:cubicBezTo>
                  <a:close/>
                </a:path>
              </a:pathLst>
            </a:custGeom>
            <a:blipFill>
              <a:blip r:embed="rId2"/>
              <a:stretch>
                <a:fillRect l="-21084" t="0" r="-21084" b="0"/>
              </a:stretch>
            </a:blipFill>
            <a:ln cap="sq">
              <a:noFill/>
              <a:prstDash val="solid"/>
              <a:miter/>
            </a:ln>
          </p:spPr>
        </p:sp>
      </p:grpSp>
      <p:grpSp>
        <p:nvGrpSpPr>
          <p:cNvPr name="Group 22" id="22"/>
          <p:cNvGrpSpPr/>
          <p:nvPr/>
        </p:nvGrpSpPr>
        <p:grpSpPr>
          <a:xfrm rot="0">
            <a:off x="14393046" y="5363278"/>
            <a:ext cx="2866254" cy="2704735"/>
            <a:chOff x="0" y="0"/>
            <a:chExt cx="1017888" cy="960528"/>
          </a:xfrm>
        </p:grpSpPr>
        <p:sp>
          <p:nvSpPr>
            <p:cNvPr name="Freeform 23" id="23"/>
            <p:cNvSpPr/>
            <p:nvPr/>
          </p:nvSpPr>
          <p:spPr>
            <a:xfrm flipH="false" flipV="false" rot="0">
              <a:off x="0" y="0"/>
              <a:ext cx="1017888" cy="960528"/>
            </a:xfrm>
            <a:custGeom>
              <a:avLst/>
              <a:gdLst/>
              <a:ahLst/>
              <a:cxnLst/>
              <a:rect r="r" b="b" t="t" l="l"/>
              <a:pathLst>
                <a:path h="960528" w="1017888">
                  <a:moveTo>
                    <a:pt x="43217" y="0"/>
                  </a:moveTo>
                  <a:lnTo>
                    <a:pt x="974671" y="0"/>
                  </a:lnTo>
                  <a:cubicBezTo>
                    <a:pt x="998539" y="0"/>
                    <a:pt x="1017888" y="19349"/>
                    <a:pt x="1017888" y="43217"/>
                  </a:cubicBezTo>
                  <a:lnTo>
                    <a:pt x="1017888" y="917311"/>
                  </a:lnTo>
                  <a:cubicBezTo>
                    <a:pt x="1017888" y="941179"/>
                    <a:pt x="998539" y="960528"/>
                    <a:pt x="974671" y="960528"/>
                  </a:cubicBezTo>
                  <a:lnTo>
                    <a:pt x="43217" y="960528"/>
                  </a:lnTo>
                  <a:cubicBezTo>
                    <a:pt x="19349" y="960528"/>
                    <a:pt x="0" y="941179"/>
                    <a:pt x="0" y="917311"/>
                  </a:cubicBezTo>
                  <a:lnTo>
                    <a:pt x="0" y="43217"/>
                  </a:lnTo>
                  <a:cubicBezTo>
                    <a:pt x="0" y="19349"/>
                    <a:pt x="19349" y="0"/>
                    <a:pt x="43217" y="0"/>
                  </a:cubicBezTo>
                  <a:close/>
                </a:path>
              </a:pathLst>
            </a:custGeom>
            <a:blipFill>
              <a:blip r:embed="rId3"/>
              <a:stretch>
                <a:fillRect l="-14193" t="0" r="-14193" b="0"/>
              </a:stretch>
            </a:blipFill>
            <a:ln cap="sq">
              <a:noFill/>
              <a:prstDash val="solid"/>
              <a:miter/>
            </a:ln>
          </p:spPr>
        </p:sp>
      </p:grpSp>
      <p:grpSp>
        <p:nvGrpSpPr>
          <p:cNvPr name="Group 24" id="24"/>
          <p:cNvGrpSpPr/>
          <p:nvPr/>
        </p:nvGrpSpPr>
        <p:grpSpPr>
          <a:xfrm rot="0">
            <a:off x="4468271" y="5363278"/>
            <a:ext cx="2868181" cy="2704735"/>
            <a:chOff x="0" y="0"/>
            <a:chExt cx="1018573" cy="960528"/>
          </a:xfrm>
        </p:grpSpPr>
        <p:sp>
          <p:nvSpPr>
            <p:cNvPr name="Freeform 25" id="25"/>
            <p:cNvSpPr/>
            <p:nvPr/>
          </p:nvSpPr>
          <p:spPr>
            <a:xfrm flipH="false" flipV="false" rot="0">
              <a:off x="0" y="0"/>
              <a:ext cx="1018573" cy="960528"/>
            </a:xfrm>
            <a:custGeom>
              <a:avLst/>
              <a:gdLst/>
              <a:ahLst/>
              <a:cxnLst/>
              <a:rect r="r" b="b" t="t" l="l"/>
              <a:pathLst>
                <a:path h="960528" w="1018573">
                  <a:moveTo>
                    <a:pt x="43188" y="0"/>
                  </a:moveTo>
                  <a:lnTo>
                    <a:pt x="975385" y="0"/>
                  </a:lnTo>
                  <a:cubicBezTo>
                    <a:pt x="999237" y="0"/>
                    <a:pt x="1018573" y="19336"/>
                    <a:pt x="1018573" y="43188"/>
                  </a:cubicBezTo>
                  <a:lnTo>
                    <a:pt x="1018573" y="917340"/>
                  </a:lnTo>
                  <a:cubicBezTo>
                    <a:pt x="1018573" y="928794"/>
                    <a:pt x="1014023" y="939779"/>
                    <a:pt x="1005923" y="947879"/>
                  </a:cubicBezTo>
                  <a:cubicBezTo>
                    <a:pt x="997824" y="955978"/>
                    <a:pt x="986839" y="960528"/>
                    <a:pt x="975385" y="960528"/>
                  </a:cubicBezTo>
                  <a:lnTo>
                    <a:pt x="43188" y="960528"/>
                  </a:lnTo>
                  <a:cubicBezTo>
                    <a:pt x="31734" y="960528"/>
                    <a:pt x="20749" y="955978"/>
                    <a:pt x="12649" y="947879"/>
                  </a:cubicBezTo>
                  <a:cubicBezTo>
                    <a:pt x="4550" y="939779"/>
                    <a:pt x="0" y="928794"/>
                    <a:pt x="0" y="917340"/>
                  </a:cubicBezTo>
                  <a:lnTo>
                    <a:pt x="0" y="43188"/>
                  </a:lnTo>
                  <a:cubicBezTo>
                    <a:pt x="0" y="31734"/>
                    <a:pt x="4550" y="20749"/>
                    <a:pt x="12649" y="12649"/>
                  </a:cubicBezTo>
                  <a:cubicBezTo>
                    <a:pt x="20749" y="4550"/>
                    <a:pt x="31734" y="0"/>
                    <a:pt x="43188" y="0"/>
                  </a:cubicBezTo>
                  <a:close/>
                </a:path>
              </a:pathLst>
            </a:custGeom>
            <a:blipFill>
              <a:blip r:embed="rId4"/>
              <a:stretch>
                <a:fillRect l="0" t="-29581" r="0" b="-29581"/>
              </a:stretch>
            </a:blipFill>
            <a:ln cap="sq">
              <a:noFill/>
              <a:prstDash val="solid"/>
              <a:miter/>
            </a:ln>
          </p:spPr>
        </p:sp>
      </p:grpSp>
      <p:grpSp>
        <p:nvGrpSpPr>
          <p:cNvPr name="Group 26" id="26"/>
          <p:cNvGrpSpPr/>
          <p:nvPr/>
        </p:nvGrpSpPr>
        <p:grpSpPr>
          <a:xfrm rot="0">
            <a:off x="7774602" y="5363278"/>
            <a:ext cx="2862510" cy="2704735"/>
            <a:chOff x="0" y="0"/>
            <a:chExt cx="1016559" cy="960528"/>
          </a:xfrm>
        </p:grpSpPr>
        <p:sp>
          <p:nvSpPr>
            <p:cNvPr name="Freeform 27" id="27"/>
            <p:cNvSpPr/>
            <p:nvPr/>
          </p:nvSpPr>
          <p:spPr>
            <a:xfrm flipH="false" flipV="false" rot="0">
              <a:off x="0" y="0"/>
              <a:ext cx="1016559" cy="960528"/>
            </a:xfrm>
            <a:custGeom>
              <a:avLst/>
              <a:gdLst/>
              <a:ahLst/>
              <a:cxnLst/>
              <a:rect r="r" b="b" t="t" l="l"/>
              <a:pathLst>
                <a:path h="960528" w="1016559">
                  <a:moveTo>
                    <a:pt x="43273" y="0"/>
                  </a:moveTo>
                  <a:lnTo>
                    <a:pt x="973285" y="0"/>
                  </a:lnTo>
                  <a:cubicBezTo>
                    <a:pt x="997184" y="0"/>
                    <a:pt x="1016559" y="19374"/>
                    <a:pt x="1016559" y="43273"/>
                  </a:cubicBezTo>
                  <a:lnTo>
                    <a:pt x="1016559" y="917255"/>
                  </a:lnTo>
                  <a:cubicBezTo>
                    <a:pt x="1016559" y="941154"/>
                    <a:pt x="997184" y="960528"/>
                    <a:pt x="973285" y="960528"/>
                  </a:cubicBezTo>
                  <a:lnTo>
                    <a:pt x="43273" y="960528"/>
                  </a:lnTo>
                  <a:cubicBezTo>
                    <a:pt x="19374" y="960528"/>
                    <a:pt x="0" y="941154"/>
                    <a:pt x="0" y="917255"/>
                  </a:cubicBezTo>
                  <a:lnTo>
                    <a:pt x="0" y="43273"/>
                  </a:lnTo>
                  <a:cubicBezTo>
                    <a:pt x="0" y="19374"/>
                    <a:pt x="19374" y="0"/>
                    <a:pt x="43273" y="0"/>
                  </a:cubicBezTo>
                  <a:close/>
                </a:path>
              </a:pathLst>
            </a:custGeom>
            <a:blipFill>
              <a:blip r:embed="rId5"/>
              <a:stretch>
                <a:fillRect l="-20910" t="0" r="-20910" b="0"/>
              </a:stretch>
            </a:blipFill>
            <a:ln cap="sq">
              <a:noFill/>
              <a:prstDash val="solid"/>
              <a:miter/>
            </a:ln>
          </p:spPr>
        </p:sp>
      </p:grpSp>
      <p:grpSp>
        <p:nvGrpSpPr>
          <p:cNvPr name="Group 28" id="28"/>
          <p:cNvGrpSpPr/>
          <p:nvPr/>
        </p:nvGrpSpPr>
        <p:grpSpPr>
          <a:xfrm rot="0">
            <a:off x="11084788" y="5363278"/>
            <a:ext cx="2870108" cy="2704735"/>
            <a:chOff x="0" y="0"/>
            <a:chExt cx="1019257" cy="960528"/>
          </a:xfrm>
        </p:grpSpPr>
        <p:sp>
          <p:nvSpPr>
            <p:cNvPr name="Freeform 29" id="29"/>
            <p:cNvSpPr/>
            <p:nvPr/>
          </p:nvSpPr>
          <p:spPr>
            <a:xfrm flipH="false" flipV="false" rot="0">
              <a:off x="0" y="0"/>
              <a:ext cx="1019257" cy="960528"/>
            </a:xfrm>
            <a:custGeom>
              <a:avLst/>
              <a:gdLst/>
              <a:ahLst/>
              <a:cxnLst/>
              <a:rect r="r" b="b" t="t" l="l"/>
              <a:pathLst>
                <a:path h="960528" w="1019257">
                  <a:moveTo>
                    <a:pt x="43159" y="0"/>
                  </a:moveTo>
                  <a:lnTo>
                    <a:pt x="976098" y="0"/>
                  </a:lnTo>
                  <a:cubicBezTo>
                    <a:pt x="999934" y="0"/>
                    <a:pt x="1019257" y="19323"/>
                    <a:pt x="1019257" y="43159"/>
                  </a:cubicBezTo>
                  <a:lnTo>
                    <a:pt x="1019257" y="917369"/>
                  </a:lnTo>
                  <a:cubicBezTo>
                    <a:pt x="1019257" y="941205"/>
                    <a:pt x="999934" y="960528"/>
                    <a:pt x="976098" y="960528"/>
                  </a:cubicBezTo>
                  <a:lnTo>
                    <a:pt x="43159" y="960528"/>
                  </a:lnTo>
                  <a:cubicBezTo>
                    <a:pt x="19323" y="960528"/>
                    <a:pt x="0" y="941205"/>
                    <a:pt x="0" y="917369"/>
                  </a:cubicBezTo>
                  <a:lnTo>
                    <a:pt x="0" y="43159"/>
                  </a:lnTo>
                  <a:cubicBezTo>
                    <a:pt x="0" y="19323"/>
                    <a:pt x="19323" y="0"/>
                    <a:pt x="43159" y="0"/>
                  </a:cubicBezTo>
                  <a:close/>
                </a:path>
              </a:pathLst>
            </a:custGeom>
            <a:blipFill>
              <a:blip r:embed="rId6"/>
              <a:stretch>
                <a:fillRect l="0" t="-29635" r="0" b="-29635"/>
              </a:stretch>
            </a:blipFill>
            <a:ln cap="sq">
              <a:noFill/>
              <a:prstDash val="solid"/>
              <a:miter/>
            </a:ln>
          </p:spPr>
        </p:sp>
      </p:grpSp>
      <p:sp>
        <p:nvSpPr>
          <p:cNvPr name="TextBox 30" id="30"/>
          <p:cNvSpPr txBox="true"/>
          <p:nvPr/>
        </p:nvSpPr>
        <p:spPr>
          <a:xfrm rot="0">
            <a:off x="17259300" y="9210675"/>
            <a:ext cx="152400" cy="200025"/>
          </a:xfrm>
          <a:prstGeom prst="rect">
            <a:avLst/>
          </a:prstGeom>
        </p:spPr>
        <p:txBody>
          <a:bodyPr anchor="t" rtlCol="false" tIns="0" lIns="0" bIns="0" rIns="0" wrap="none">
            <a:spAutoFit/>
          </a:bodyPr>
          <a:lstStyle/>
          <a:p>
            <a:pPr algn="ctr">
              <a:lnSpc>
                <a:spcPts val="2800"/>
              </a:lnSpc>
              <a:spcBef>
                <a:spcPct val="0"/>
              </a:spcBef>
            </a:pPr>
            <a:r>
              <a:rPr lang="en-US" sz="2000">
                <a:solidFill>
                  <a:srgbClr val="FFFFFF"/>
                </a:solidFill>
                <a:latin typeface="Open Sans"/>
                <a:ea typeface="Open Sans"/>
                <a:cs typeface="Open Sans"/>
                <a:sym typeface="Open Sans"/>
              </a:rPr>
              <a:t>9</a:t>
            </a:r>
          </a:p>
        </p:txBody>
      </p:sp>
      <p:sp>
        <p:nvSpPr>
          <p:cNvPr name="TextBox 31" id="31"/>
          <p:cNvSpPr txBox="true"/>
          <p:nvPr/>
        </p:nvSpPr>
        <p:spPr>
          <a:xfrm rot="0">
            <a:off x="579481" y="742114"/>
            <a:ext cx="14663057" cy="1016769"/>
          </a:xfrm>
          <a:prstGeom prst="rect">
            <a:avLst/>
          </a:prstGeom>
        </p:spPr>
        <p:txBody>
          <a:bodyPr anchor="t" rtlCol="false" tIns="0" lIns="0" bIns="0" rIns="0">
            <a:spAutoFit/>
          </a:bodyPr>
          <a:lstStyle/>
          <a:p>
            <a:pPr algn="l">
              <a:lnSpc>
                <a:spcPts val="7036"/>
              </a:lnSpc>
            </a:pPr>
            <a:r>
              <a:rPr lang="en-US" sz="7329" b="true">
                <a:solidFill>
                  <a:srgbClr val="FFFFFF"/>
                </a:solidFill>
                <a:latin typeface="Poppins Bold"/>
                <a:ea typeface="Poppins Bold"/>
                <a:cs typeface="Poppins Bold"/>
                <a:sym typeface="Poppins Bold"/>
              </a:rPr>
              <a:t>REQUISITOS NÃO FUNCIONAIS</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DAGdmxEaHRw</dc:identifier>
  <dcterms:modified xsi:type="dcterms:W3CDTF">2011-08-01T06:04:30Z</dcterms:modified>
  <cp:revision>1</cp:revision>
  <dc:title>Apresentação Implem</dc:title>
</cp:coreProperties>
</file>